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9" r:id="rId3"/>
    <p:sldId id="271" r:id="rId4"/>
    <p:sldId id="257" r:id="rId5"/>
    <p:sldId id="272" r:id="rId6"/>
    <p:sldId id="273" r:id="rId7"/>
    <p:sldId id="274" r:id="rId8"/>
    <p:sldId id="275" r:id="rId9"/>
    <p:sldId id="276" r:id="rId10"/>
    <p:sldId id="268" r:id="rId11"/>
    <p:sldId id="270" r:id="rId12"/>
    <p:sldId id="261" r:id="rId13"/>
    <p:sldId id="263" r:id="rId14"/>
    <p:sldId id="264" r:id="rId15"/>
    <p:sldId id="265" r:id="rId16"/>
    <p:sldId id="266" r:id="rId17"/>
    <p:sldId id="262" r:id="rId1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4764"/>
    <a:srgbClr val="AE3167"/>
    <a:srgbClr val="B2EB74"/>
    <a:srgbClr val="0089DE"/>
    <a:srgbClr val="4C0959"/>
    <a:srgbClr val="00C3D2"/>
    <a:srgbClr val="DA1984"/>
    <a:srgbClr val="A7A9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76" d="100"/>
          <a:sy n="76" d="100"/>
        </p:scale>
        <p:origin x="720" y="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C3FC8054-F4D1-44B2-9545-5CCEFC49E025}" type="datetimeFigureOut">
              <a:rPr lang="en-US" smtClean="0"/>
              <a:t>3/30/2021</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4057DECF-C78A-416A-A4D3-5510D039AED6}" type="slidenum">
              <a:rPr lang="en-US" smtClean="0"/>
              <a:t>‹#›</a:t>
            </a:fld>
            <a:endParaRPr lang="en-US" dirty="0"/>
          </a:p>
        </p:txBody>
      </p:sp>
    </p:spTree>
    <p:extLst>
      <p:ext uri="{BB962C8B-B14F-4D97-AF65-F5344CB8AC3E}">
        <p14:creationId xmlns:p14="http://schemas.microsoft.com/office/powerpoint/2010/main" val="1680878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7A73FCB-9EAD-4D72-BA80-1CED6401307D}"/>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9F9B6A-D5C1-4AC6-A213-D58EC39B423E}"/>
              </a:ext>
            </a:extLst>
          </p:cNvPr>
          <p:cNvSpPr>
            <a:spLocks noGrp="1"/>
          </p:cNvSpPr>
          <p:nvPr>
            <p:ph type="ctrTitle"/>
          </p:nvPr>
        </p:nvSpPr>
        <p:spPr>
          <a:xfrm>
            <a:off x="1523998" y="1731628"/>
            <a:ext cx="9144000" cy="2387600"/>
          </a:xfrm>
        </p:spPr>
        <p:txBody>
          <a:bodyPr anchor="ctr"/>
          <a:lstStyle>
            <a:lvl1pPr algn="ctr">
              <a:defRPr sz="6000">
                <a:solidFill>
                  <a:schemeClr val="bg1"/>
                </a:solidFill>
                <a:latin typeface="Century Gothic" panose="020B0502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46AF0DB5-BB94-4165-B741-F7D10D4F2976}"/>
              </a:ext>
            </a:extLst>
          </p:cNvPr>
          <p:cNvSpPr>
            <a:spLocks noGrp="1"/>
          </p:cNvSpPr>
          <p:nvPr>
            <p:ph type="subTitle" idx="1"/>
          </p:nvPr>
        </p:nvSpPr>
        <p:spPr>
          <a:xfrm>
            <a:off x="1523998" y="4304941"/>
            <a:ext cx="9144000" cy="1655762"/>
          </a:xfrm>
        </p:spPr>
        <p:txBody>
          <a:bodyPr anchor="ctr"/>
          <a:lstStyle>
            <a:lvl1pPr marL="0" indent="0" algn="ctr">
              <a:buNone/>
              <a:defRPr sz="2400">
                <a:solidFill>
                  <a:srgbClr val="A7A9AC"/>
                </a:solidFill>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7" name="Picture 56" descr="Montana University System logo">
            <a:extLst>
              <a:ext uri="{FF2B5EF4-FFF2-40B4-BE49-F238E27FC236}">
                <a16:creationId xmlns:a16="http://schemas.microsoft.com/office/drawing/2014/main" id="{95C9CC5C-5285-42E7-8E20-C44B9C43D8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572" y="338492"/>
            <a:ext cx="4070349" cy="1162050"/>
          </a:xfrm>
          <a:prstGeom prst="rect">
            <a:avLst/>
          </a:prstGeom>
        </p:spPr>
      </p:pic>
    </p:spTree>
    <p:extLst>
      <p:ext uri="{BB962C8B-B14F-4D97-AF65-F5344CB8AC3E}">
        <p14:creationId xmlns:p14="http://schemas.microsoft.com/office/powerpoint/2010/main" val="2936957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56B66AD-EC48-496A-9A24-53A923CECBC4}"/>
              </a:ext>
            </a:extLst>
          </p:cNvPr>
          <p:cNvSpPr/>
          <p:nvPr userDrawn="1"/>
        </p:nvSpPr>
        <p:spPr>
          <a:xfrm>
            <a:off x="333375" y="317498"/>
            <a:ext cx="11544300" cy="1133475"/>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9F30A6-C762-42F8-9601-6E6CFB353500}"/>
              </a:ext>
            </a:extLst>
          </p:cNvPr>
          <p:cNvSpPr>
            <a:spLocks noGrp="1"/>
          </p:cNvSpPr>
          <p:nvPr>
            <p:ph type="title"/>
          </p:nvPr>
        </p:nvSpPr>
        <p:spPr>
          <a:xfrm>
            <a:off x="847725" y="317498"/>
            <a:ext cx="10515600" cy="1133476"/>
          </a:xfrm>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477994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130CEF-A01E-481D-B78B-486C66BE6FF8}"/>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9F30A6-C762-42F8-9601-6E6CFB353500}"/>
              </a:ext>
            </a:extLst>
          </p:cNvPr>
          <p:cNvSpPr>
            <a:spLocks noGrp="1"/>
          </p:cNvSpPr>
          <p:nvPr>
            <p:ph type="title"/>
          </p:nvPr>
        </p:nvSpPr>
        <p:spPr>
          <a:xfrm>
            <a:off x="847725" y="317498"/>
            <a:ext cx="10515600" cy="1133476"/>
          </a:xfrm>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035852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63DFA52-49CA-4485-8163-5AF64D17F490}"/>
              </a:ext>
            </a:extLst>
          </p:cNvPr>
          <p:cNvSpPr/>
          <p:nvPr userDrawn="1"/>
        </p:nvSpPr>
        <p:spPr>
          <a:xfrm>
            <a:off x="232299" y="6152227"/>
            <a:ext cx="11727402" cy="4571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62812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4A97C2-47F4-458F-BB68-1F80EE1EC440}"/>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15230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3261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BE8B83-B856-4302-A58A-50977C8FD08D}"/>
              </a:ext>
            </a:extLst>
          </p:cNvPr>
          <p:cNvSpPr/>
          <p:nvPr userDrawn="1"/>
        </p:nvSpPr>
        <p:spPr>
          <a:xfrm>
            <a:off x="0" y="0"/>
            <a:ext cx="12192000" cy="1509204"/>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0747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F6EEDC1-3156-4B4C-913C-340A54AE3780}"/>
              </a:ext>
              <a:ext uri="{C183D7F6-B498-43B3-948B-1728B52AA6E4}">
                <adec:decorative xmlns:adec="http://schemas.microsoft.com/office/drawing/2017/decorative" val="1"/>
              </a:ext>
            </a:extLst>
          </p:cNvPr>
          <p:cNvSpPr/>
          <p:nvPr userDrawn="1"/>
        </p:nvSpPr>
        <p:spPr>
          <a:xfrm>
            <a:off x="257822" y="239420"/>
            <a:ext cx="4752975" cy="5876925"/>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078608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9884FAD-FE2A-4FCD-899A-4FFBD7BBE80D}"/>
              </a:ext>
              <a:ext uri="{C183D7F6-B498-43B3-948B-1728B52AA6E4}">
                <adec:decorative xmlns:adec="http://schemas.microsoft.com/office/drawing/2017/decorative" val="1"/>
              </a:ext>
            </a:extLst>
          </p:cNvPr>
          <p:cNvSpPr/>
          <p:nvPr userDrawn="1"/>
        </p:nvSpPr>
        <p:spPr>
          <a:xfrm>
            <a:off x="255140" y="219843"/>
            <a:ext cx="11681719" cy="1133475"/>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114229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FCA0224-AA89-4725-9171-66424D7B8535}"/>
              </a:ext>
              <a:ext uri="{C183D7F6-B498-43B3-948B-1728B52AA6E4}">
                <adec:decorative xmlns:adec="http://schemas.microsoft.com/office/drawing/2017/decorative" val="1"/>
              </a:ext>
            </a:extLst>
          </p:cNvPr>
          <p:cNvSpPr/>
          <p:nvPr userDrawn="1"/>
        </p:nvSpPr>
        <p:spPr>
          <a:xfrm>
            <a:off x="266700" y="257175"/>
            <a:ext cx="4752975" cy="5876925"/>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AEA9716-E38D-43B3-AC58-A4AC60808868}"/>
              </a:ext>
            </a:extLst>
          </p:cNvPr>
          <p:cNvSpPr>
            <a:spLocks noGrp="1"/>
          </p:cNvSpPr>
          <p:nvPr>
            <p:ph type="title"/>
          </p:nvPr>
        </p:nvSpPr>
        <p:spPr>
          <a:xfrm>
            <a:off x="677068" y="457200"/>
            <a:ext cx="3932237" cy="1600200"/>
          </a:xfrm>
        </p:spPr>
        <p:txBody>
          <a:bodyPr anchor="b"/>
          <a:lstStyle>
            <a:lvl1pPr>
              <a:defRPr sz="3200">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AF9C186-7FCF-41A6-A145-E58E4ABC89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A9236A-847A-4FC7-8F93-2B7DCB626BF5}"/>
              </a:ext>
            </a:extLst>
          </p:cNvPr>
          <p:cNvSpPr>
            <a:spLocks noGrp="1"/>
          </p:cNvSpPr>
          <p:nvPr>
            <p:ph type="body" sz="half" idx="2"/>
          </p:nvPr>
        </p:nvSpPr>
        <p:spPr>
          <a:xfrm>
            <a:off x="67706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855777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4DF67FE-2533-4BEA-B5B0-6B27E492D738}"/>
              </a:ext>
              <a:ext uri="{C183D7F6-B498-43B3-948B-1728B52AA6E4}">
                <adec:decorative xmlns:adec="http://schemas.microsoft.com/office/drawing/2017/decorative" val="1"/>
              </a:ext>
            </a:extLst>
          </p:cNvPr>
          <p:cNvSpPr/>
          <p:nvPr userDrawn="1"/>
        </p:nvSpPr>
        <p:spPr>
          <a:xfrm>
            <a:off x="266700" y="257175"/>
            <a:ext cx="4752975" cy="5876925"/>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42BD49-BE93-42B4-A1AB-19840783044C}"/>
              </a:ext>
            </a:extLst>
          </p:cNvPr>
          <p:cNvSpPr>
            <a:spLocks noGrp="1"/>
          </p:cNvSpPr>
          <p:nvPr>
            <p:ph type="title"/>
          </p:nvPr>
        </p:nvSpPr>
        <p:spPr>
          <a:xfrm>
            <a:off x="671513" y="457200"/>
            <a:ext cx="3932237" cy="1600200"/>
          </a:xfrm>
        </p:spPr>
        <p:txBody>
          <a:bodyPr anchor="b"/>
          <a:lstStyle>
            <a:lvl1pPr>
              <a:defRPr sz="3200">
                <a:solidFill>
                  <a:schemeClr val="bg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FB0FB6B7-6654-48A2-AF05-C5F510038D23}"/>
              </a:ext>
            </a:extLst>
          </p:cNvPr>
          <p:cNvSpPr>
            <a:spLocks noGrp="1"/>
          </p:cNvSpPr>
          <p:nvPr>
            <p:ph type="pic" idx="1"/>
          </p:nvPr>
        </p:nvSpPr>
        <p:spPr>
          <a:xfrm>
            <a:off x="5180012" y="758824"/>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2EF5657-DA44-47E0-8C91-260253EF1753}"/>
              </a:ext>
            </a:extLst>
          </p:cNvPr>
          <p:cNvSpPr>
            <a:spLocks noGrp="1"/>
          </p:cNvSpPr>
          <p:nvPr>
            <p:ph type="body" sz="half" idx="2"/>
          </p:nvPr>
        </p:nvSpPr>
        <p:spPr>
          <a:xfrm>
            <a:off x="671514"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851260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5ACC7-B481-4F26-95A6-B52C513A5112}"/>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6E03F7C-C1D8-474D-B742-D74D54D631EB}"/>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82129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D6CAB-F469-45A9-B876-2F199E414C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E84595-EF66-4FC1-9DBD-47B99F8269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228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70DBEE-FF48-45CE-B7D3-06E7F15219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709A88-2F59-4623-BB8F-439D2D33D9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4849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5A3431-3FDF-4EAC-A2AD-DDAD2C0C1352}"/>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FE5ACC7-B481-4F26-95A6-B52C513A5112}"/>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F6E03F7C-C1D8-474D-B742-D74D54D631EB}"/>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929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D28C3-55E9-4E0D-AFB4-133654DFF4DE}"/>
              </a:ext>
            </a:extLst>
          </p:cNvPr>
          <p:cNvSpPr>
            <a:spLocks noGrp="1"/>
          </p:cNvSpPr>
          <p:nvPr>
            <p:ph type="title"/>
          </p:nvPr>
        </p:nvSpPr>
        <p:spPr>
          <a:xfrm>
            <a:off x="831850" y="1243013"/>
            <a:ext cx="10515600" cy="2852737"/>
          </a:xfrm>
        </p:spPr>
        <p:txBody>
          <a:bodyPr anchor="ctr"/>
          <a:lstStyle>
            <a:lvl1pPr>
              <a:defRPr sz="6000">
                <a:solidFill>
                  <a:srgbClr val="2A476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F6E1919-33AC-4171-A3C6-9969F985D1A1}"/>
              </a:ext>
            </a:extLst>
          </p:cNvPr>
          <p:cNvSpPr>
            <a:spLocks noGrp="1"/>
          </p:cNvSpPr>
          <p:nvPr>
            <p:ph type="body" idx="1"/>
          </p:nvPr>
        </p:nvSpPr>
        <p:spPr>
          <a:xfrm>
            <a:off x="831850" y="4151313"/>
            <a:ext cx="10515600" cy="1500187"/>
          </a:xfrm>
        </p:spPr>
        <p:txBody>
          <a:bodyPr anchor="ctr"/>
          <a:lstStyle>
            <a:lvl1pPr marL="0" indent="0" algn="ctr">
              <a:buNone/>
              <a:defRPr sz="2400">
                <a:solidFill>
                  <a:srgbClr val="2A476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102081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6C661D2-966D-4D4A-B863-05B50BBC5326}"/>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DD28C3-55E9-4E0D-AFB4-133654DFF4DE}"/>
              </a:ext>
            </a:extLst>
          </p:cNvPr>
          <p:cNvSpPr>
            <a:spLocks noGrp="1"/>
          </p:cNvSpPr>
          <p:nvPr>
            <p:ph type="title"/>
          </p:nvPr>
        </p:nvSpPr>
        <p:spPr>
          <a:xfrm>
            <a:off x="831850" y="1243013"/>
            <a:ext cx="10515600" cy="2852737"/>
          </a:xfrm>
        </p:spPr>
        <p:txBody>
          <a:bodyPr anchor="ctr"/>
          <a:lstStyle>
            <a:lvl1pP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F6E1919-33AC-4171-A3C6-9969F985D1A1}"/>
              </a:ext>
            </a:extLst>
          </p:cNvPr>
          <p:cNvSpPr>
            <a:spLocks noGrp="1"/>
          </p:cNvSpPr>
          <p:nvPr>
            <p:ph type="body" idx="1"/>
          </p:nvPr>
        </p:nvSpPr>
        <p:spPr>
          <a:xfrm>
            <a:off x="831850" y="4151313"/>
            <a:ext cx="10515600" cy="1500187"/>
          </a:xfrm>
        </p:spPr>
        <p:txBody>
          <a:bodyPr anchor="ct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831745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EAF25E4-ED62-4089-98B6-64518F4EABFF}"/>
              </a:ext>
              <a:ext uri="{C183D7F6-B498-43B3-948B-1728B52AA6E4}">
                <adec:decorative xmlns:adec="http://schemas.microsoft.com/office/drawing/2017/decorative" val="1"/>
              </a:ext>
            </a:extLst>
          </p:cNvPr>
          <p:cNvSpPr/>
          <p:nvPr userDrawn="1"/>
        </p:nvSpPr>
        <p:spPr>
          <a:xfrm>
            <a:off x="0" y="0"/>
            <a:ext cx="12192000" cy="1690688"/>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FC23C2-3D5C-46B5-9CCF-93A937ADD6E7}"/>
              </a:ext>
            </a:extLst>
          </p:cNvPr>
          <p:cNvSpPr>
            <a:spLocks noGrp="1"/>
          </p:cNvSpPr>
          <p:nvPr>
            <p:ph type="title"/>
          </p:nvPr>
        </p:nvSpPr>
        <p:spPr>
          <a:xfrm>
            <a:off x="838200" y="203200"/>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785CD52-50B9-45F5-956D-D887AC3C43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CBF5DC-ACDF-4095-8D1E-5131AEBD26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933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2A6D9D-946C-4334-A9E6-3245351C0E1C}"/>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FC23C2-3D5C-46B5-9CCF-93A937ADD6E7}"/>
              </a:ext>
            </a:extLst>
          </p:cNvPr>
          <p:cNvSpPr>
            <a:spLocks noGrp="1"/>
          </p:cNvSpPr>
          <p:nvPr>
            <p:ph type="title"/>
          </p:nvPr>
        </p:nvSpPr>
        <p:spPr>
          <a:xfrm>
            <a:off x="838200" y="203200"/>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785CD52-50B9-45F5-956D-D887AC3C43C5}"/>
              </a:ext>
            </a:extLst>
          </p:cNvPr>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2CBF5DC-ACDF-4095-8D1E-5131AEBD264B}"/>
              </a:ext>
            </a:extLst>
          </p:cNvPr>
          <p:cNvSpPr>
            <a:spLocks noGrp="1"/>
          </p:cNvSpPr>
          <p:nvPr>
            <p:ph sz="half" idx="2"/>
          </p:nvPr>
        </p:nvSpPr>
        <p:spPr>
          <a:xfrm>
            <a:off x="6172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93816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DB4485-73BE-4E03-9B66-0B83AC753384}"/>
              </a:ext>
              <a:ext uri="{C183D7F6-B498-43B3-948B-1728B52AA6E4}">
                <adec:decorative xmlns:adec="http://schemas.microsoft.com/office/drawing/2017/decorative" val="1"/>
              </a:ext>
            </a:extLst>
          </p:cNvPr>
          <p:cNvSpPr/>
          <p:nvPr userDrawn="1"/>
        </p:nvSpPr>
        <p:spPr>
          <a:xfrm>
            <a:off x="0" y="0"/>
            <a:ext cx="12192000" cy="1690688"/>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2CA8EE-3298-4804-9B81-305C6D38F424}"/>
              </a:ext>
            </a:extLst>
          </p:cNvPr>
          <p:cNvSpPr>
            <a:spLocks noGrp="1"/>
          </p:cNvSpPr>
          <p:nvPr>
            <p:ph type="title"/>
          </p:nvPr>
        </p:nvSpPr>
        <p:spPr>
          <a:xfrm>
            <a:off x="839788" y="222250"/>
            <a:ext cx="10515600" cy="1325563"/>
          </a:xfrm>
        </p:spPr>
        <p:txBody>
          <a:bodyPr/>
          <a:lstStyle>
            <a:lvl1pPr>
              <a:defRPr>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BDA4F13B-7D4F-44FF-9C86-2157150EC979}"/>
              </a:ext>
            </a:extLst>
          </p:cNvPr>
          <p:cNvSpPr>
            <a:spLocks noGrp="1"/>
          </p:cNvSpPr>
          <p:nvPr>
            <p:ph type="body" idx="1"/>
          </p:nvPr>
        </p:nvSpPr>
        <p:spPr>
          <a:xfrm>
            <a:off x="839788" y="1681163"/>
            <a:ext cx="5157787" cy="823912"/>
          </a:xfrm>
        </p:spPr>
        <p:txBody>
          <a:bodyPr anchor="b"/>
          <a:lstStyle>
            <a:lvl1pPr marL="0" indent="0">
              <a:buNone/>
              <a:defRPr sz="2400" b="1">
                <a:solidFill>
                  <a:srgbClr val="2A476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41CC15-F2DD-43AA-A457-F21A42EB427C}"/>
              </a:ext>
            </a:extLst>
          </p:cNvPr>
          <p:cNvSpPr>
            <a:spLocks noGrp="1"/>
          </p:cNvSpPr>
          <p:nvPr>
            <p:ph sz="half" idx="2"/>
          </p:nvPr>
        </p:nvSpPr>
        <p:spPr>
          <a:xfrm>
            <a:off x="839788" y="2505075"/>
            <a:ext cx="5157787" cy="3684588"/>
          </a:xfrm>
        </p:spPr>
        <p:txBody>
          <a:bodyPr/>
          <a:lstStyle>
            <a:lvl1pPr>
              <a:defRPr>
                <a:solidFill>
                  <a:srgbClr val="2A4764"/>
                </a:solidFill>
              </a:defRPr>
            </a:lvl1pPr>
            <a:lvl2pPr>
              <a:defRPr>
                <a:solidFill>
                  <a:srgbClr val="2A4764"/>
                </a:solidFill>
              </a:defRPr>
            </a:lvl2pPr>
            <a:lvl3pPr>
              <a:defRPr>
                <a:solidFill>
                  <a:srgbClr val="2A4764"/>
                </a:solidFill>
              </a:defRPr>
            </a:lvl3pPr>
            <a:lvl4pPr>
              <a:defRPr>
                <a:solidFill>
                  <a:srgbClr val="2A4764"/>
                </a:solidFill>
              </a:defRPr>
            </a:lvl4pPr>
            <a:lvl5pPr>
              <a:defRPr>
                <a:solidFill>
                  <a:srgbClr val="2A4764"/>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2BA0DA0F-CCD3-4F4D-B8D0-70F81E87E6D8}"/>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2A476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93C66F9-C9F1-48A6-8724-D50F014754E2}"/>
              </a:ext>
            </a:extLst>
          </p:cNvPr>
          <p:cNvSpPr>
            <a:spLocks noGrp="1"/>
          </p:cNvSpPr>
          <p:nvPr>
            <p:ph sz="quarter" idx="4"/>
          </p:nvPr>
        </p:nvSpPr>
        <p:spPr>
          <a:xfrm>
            <a:off x="6172200" y="2505075"/>
            <a:ext cx="5183188" cy="3684588"/>
          </a:xfrm>
        </p:spPr>
        <p:txBody>
          <a:bodyPr/>
          <a:lstStyle>
            <a:lvl1pPr>
              <a:defRPr>
                <a:solidFill>
                  <a:srgbClr val="2A4764"/>
                </a:solidFill>
              </a:defRPr>
            </a:lvl1pPr>
            <a:lvl2pPr>
              <a:defRPr>
                <a:solidFill>
                  <a:srgbClr val="2A4764"/>
                </a:solidFill>
              </a:defRPr>
            </a:lvl2pPr>
            <a:lvl3pPr>
              <a:defRPr>
                <a:solidFill>
                  <a:srgbClr val="2A4764"/>
                </a:solidFill>
              </a:defRPr>
            </a:lvl3pPr>
            <a:lvl4pPr>
              <a:defRPr>
                <a:solidFill>
                  <a:srgbClr val="2A4764"/>
                </a:solidFill>
              </a:defRPr>
            </a:lvl4pPr>
            <a:lvl5pPr>
              <a:defRPr>
                <a:solidFill>
                  <a:srgbClr val="2A4764"/>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49578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BBC2FE-5B4F-495E-B20F-DC13C80FE75B}"/>
              </a:ext>
              <a:ext uri="{C183D7F6-B498-43B3-948B-1728B52AA6E4}">
                <adec:decorative xmlns:adec="http://schemas.microsoft.com/office/drawing/2017/decorative" val="1"/>
              </a:ext>
            </a:extLst>
          </p:cNvPr>
          <p:cNvSpPr/>
          <p:nvPr userDrawn="1"/>
        </p:nvSpPr>
        <p:spPr>
          <a:xfrm>
            <a:off x="253452" y="223891"/>
            <a:ext cx="11685095" cy="5948039"/>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2CA8EE-3298-4804-9B81-305C6D38F424}"/>
              </a:ext>
            </a:extLst>
          </p:cNvPr>
          <p:cNvSpPr>
            <a:spLocks noGrp="1"/>
          </p:cNvSpPr>
          <p:nvPr>
            <p:ph type="title"/>
          </p:nvPr>
        </p:nvSpPr>
        <p:spPr>
          <a:xfrm>
            <a:off x="839788" y="222250"/>
            <a:ext cx="10515600" cy="1325563"/>
          </a:xfrm>
        </p:spPr>
        <p:txBody>
          <a:bodyPr/>
          <a:lstStyle>
            <a:lvl1pPr>
              <a:defRPr>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BDA4F13B-7D4F-44FF-9C86-2157150EC979}"/>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41CC15-F2DD-43AA-A457-F21A42EB427C}"/>
              </a:ext>
            </a:extLst>
          </p:cNvPr>
          <p:cNvSpPr>
            <a:spLocks noGrp="1"/>
          </p:cNvSpPr>
          <p:nvPr>
            <p:ph sz="half" idx="2"/>
          </p:nvPr>
        </p:nvSpPr>
        <p:spPr>
          <a:xfrm>
            <a:off x="839788" y="2505075"/>
            <a:ext cx="5157787"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A0DA0F-CCD3-4F4D-B8D0-70F81E87E6D8}"/>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93C66F9-C9F1-48A6-8724-D50F014754E2}"/>
              </a:ext>
            </a:extLst>
          </p:cNvPr>
          <p:cNvSpPr>
            <a:spLocks noGrp="1"/>
          </p:cNvSpPr>
          <p:nvPr>
            <p:ph sz="quarter" idx="4"/>
          </p:nvPr>
        </p:nvSpPr>
        <p:spPr>
          <a:xfrm>
            <a:off x="6172200" y="2505075"/>
            <a:ext cx="5183188"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34887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E2F921-9424-4DAA-848C-4F0651D123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D47639A-2983-4B07-8927-02F4708579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474FF1C9-9CAD-436E-8728-DE634C5047D4}"/>
              </a:ext>
              <a:ext uri="{C183D7F6-B498-43B3-948B-1728B52AA6E4}">
                <adec:decorative xmlns:adec="http://schemas.microsoft.com/office/drawing/2017/decorative" val="1"/>
              </a:ext>
            </a:extLst>
          </p:cNvPr>
          <p:cNvSpPr/>
          <p:nvPr userDrawn="1"/>
        </p:nvSpPr>
        <p:spPr>
          <a:xfrm>
            <a:off x="252412" y="6355563"/>
            <a:ext cx="274320" cy="274320"/>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23FBF94-0C18-4992-9D43-FBAC16DDC6D2}"/>
              </a:ext>
              <a:ext uri="{C183D7F6-B498-43B3-948B-1728B52AA6E4}">
                <adec:decorative xmlns:adec="http://schemas.microsoft.com/office/drawing/2017/decorative" val="1"/>
              </a:ext>
            </a:extLst>
          </p:cNvPr>
          <p:cNvSpPr/>
          <p:nvPr userDrawn="1"/>
        </p:nvSpPr>
        <p:spPr>
          <a:xfrm>
            <a:off x="623220" y="6352222"/>
            <a:ext cx="274320" cy="274320"/>
          </a:xfrm>
          <a:prstGeom prst="rect">
            <a:avLst/>
          </a:prstGeom>
          <a:solidFill>
            <a:srgbClr val="AE3167"/>
          </a:solidFill>
          <a:ln>
            <a:solidFill>
              <a:srgbClr val="AE31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046129C-E258-45A8-8FA0-26190A8E15C3}"/>
              </a:ext>
              <a:ext uri="{C183D7F6-B498-43B3-948B-1728B52AA6E4}">
                <adec:decorative xmlns:adec="http://schemas.microsoft.com/office/drawing/2017/decorative" val="1"/>
              </a:ext>
            </a:extLst>
          </p:cNvPr>
          <p:cNvSpPr/>
          <p:nvPr userDrawn="1"/>
        </p:nvSpPr>
        <p:spPr>
          <a:xfrm>
            <a:off x="999746" y="6355563"/>
            <a:ext cx="274320" cy="274320"/>
          </a:xfrm>
          <a:prstGeom prst="rect">
            <a:avLst/>
          </a:prstGeom>
          <a:solidFill>
            <a:srgbClr val="00C3D2"/>
          </a:solidFill>
          <a:ln>
            <a:solidFill>
              <a:srgbClr val="00C3D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C474573-6F22-4766-8BC4-32FD6900E741}"/>
              </a:ext>
              <a:ext uri="{C183D7F6-B498-43B3-948B-1728B52AA6E4}">
                <adec:decorative xmlns:adec="http://schemas.microsoft.com/office/drawing/2017/decorative" val="1"/>
              </a:ext>
            </a:extLst>
          </p:cNvPr>
          <p:cNvSpPr/>
          <p:nvPr userDrawn="1"/>
        </p:nvSpPr>
        <p:spPr>
          <a:xfrm>
            <a:off x="1371988" y="6359207"/>
            <a:ext cx="274320" cy="274320"/>
          </a:xfrm>
          <a:prstGeom prst="rect">
            <a:avLst/>
          </a:prstGeom>
          <a:solidFill>
            <a:srgbClr val="4C0959"/>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63B83FEF-ABEE-423C-A036-29C701A6CA28}"/>
              </a:ext>
              <a:ext uri="{C183D7F6-B498-43B3-948B-1728B52AA6E4}">
                <adec:decorative xmlns:adec="http://schemas.microsoft.com/office/drawing/2017/decorative" val="1"/>
              </a:ext>
            </a:extLst>
          </p:cNvPr>
          <p:cNvSpPr/>
          <p:nvPr userDrawn="1"/>
        </p:nvSpPr>
        <p:spPr>
          <a:xfrm>
            <a:off x="2118719" y="6354439"/>
            <a:ext cx="274320" cy="274320"/>
          </a:xfrm>
          <a:prstGeom prst="rect">
            <a:avLst/>
          </a:prstGeom>
          <a:solidFill>
            <a:srgbClr val="B2EB74"/>
          </a:solidFill>
          <a:ln>
            <a:solidFill>
              <a:srgbClr val="B2E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893BB8C-6E90-4D99-B056-F125B16C125D}"/>
              </a:ext>
              <a:ext uri="{C183D7F6-B498-43B3-948B-1728B52AA6E4}">
                <adec:decorative xmlns:adec="http://schemas.microsoft.com/office/drawing/2017/decorative" val="1"/>
              </a:ext>
            </a:extLst>
          </p:cNvPr>
          <p:cNvSpPr/>
          <p:nvPr userDrawn="1"/>
        </p:nvSpPr>
        <p:spPr>
          <a:xfrm>
            <a:off x="1747911" y="6359207"/>
            <a:ext cx="274320" cy="274320"/>
          </a:xfrm>
          <a:prstGeom prst="rect">
            <a:avLst/>
          </a:prstGeom>
          <a:solidFill>
            <a:srgbClr val="0089DE"/>
          </a:solidFill>
          <a:ln>
            <a:solidFill>
              <a:srgbClr val="0089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65E9E5C9-2F00-4A59-B70F-FE65DEE754B4}"/>
              </a:ext>
              <a:ext uri="{C183D7F6-B498-43B3-948B-1728B52AA6E4}">
                <adec:decorative xmlns:adec="http://schemas.microsoft.com/office/drawing/2017/decorative" val="1"/>
              </a:ext>
            </a:extLst>
          </p:cNvPr>
          <p:cNvSpPr/>
          <p:nvPr userDrawn="1"/>
        </p:nvSpPr>
        <p:spPr>
          <a:xfrm>
            <a:off x="2489527" y="6352222"/>
            <a:ext cx="274320" cy="274320"/>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4543D92-5298-4576-81D8-50091DBC274E}"/>
              </a:ext>
              <a:ext uri="{C183D7F6-B498-43B3-948B-1728B52AA6E4}">
                <adec:decorative xmlns:adec="http://schemas.microsoft.com/office/drawing/2017/decorative" val="1"/>
              </a:ext>
            </a:extLst>
          </p:cNvPr>
          <p:cNvSpPr/>
          <p:nvPr userDrawn="1"/>
        </p:nvSpPr>
        <p:spPr>
          <a:xfrm>
            <a:off x="2860335" y="6352222"/>
            <a:ext cx="274320" cy="274320"/>
          </a:xfrm>
          <a:prstGeom prst="rect">
            <a:avLst/>
          </a:prstGeom>
          <a:solidFill>
            <a:srgbClr val="AE3167"/>
          </a:solidFill>
          <a:ln>
            <a:solidFill>
              <a:srgbClr val="AE31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18B16E7-DB55-4ABD-A909-88BBE53C0EE1}"/>
              </a:ext>
              <a:ext uri="{C183D7F6-B498-43B3-948B-1728B52AA6E4}">
                <adec:decorative xmlns:adec="http://schemas.microsoft.com/office/drawing/2017/decorative" val="1"/>
              </a:ext>
            </a:extLst>
          </p:cNvPr>
          <p:cNvSpPr/>
          <p:nvPr userDrawn="1"/>
        </p:nvSpPr>
        <p:spPr>
          <a:xfrm>
            <a:off x="3231143" y="6352222"/>
            <a:ext cx="274320" cy="274320"/>
          </a:xfrm>
          <a:prstGeom prst="rect">
            <a:avLst/>
          </a:prstGeom>
          <a:solidFill>
            <a:srgbClr val="00C3D2"/>
          </a:solidFill>
          <a:ln>
            <a:solidFill>
              <a:srgbClr val="00C3D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13C07E3-9C61-45D7-A9D9-E0B08A559BD7}"/>
              </a:ext>
              <a:ext uri="{C183D7F6-B498-43B3-948B-1728B52AA6E4}">
                <adec:decorative xmlns:adec="http://schemas.microsoft.com/office/drawing/2017/decorative" val="1"/>
              </a:ext>
            </a:extLst>
          </p:cNvPr>
          <p:cNvSpPr/>
          <p:nvPr userDrawn="1"/>
        </p:nvSpPr>
        <p:spPr>
          <a:xfrm>
            <a:off x="3601951" y="6352222"/>
            <a:ext cx="274320" cy="274320"/>
          </a:xfrm>
          <a:prstGeom prst="rect">
            <a:avLst/>
          </a:prstGeom>
          <a:solidFill>
            <a:srgbClr val="4C0959"/>
          </a:solidFill>
          <a:ln>
            <a:solidFill>
              <a:srgbClr val="4C09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7C25297F-9716-49D2-B127-A22E43DE268D}"/>
              </a:ext>
              <a:ext uri="{C183D7F6-B498-43B3-948B-1728B52AA6E4}">
                <adec:decorative xmlns:adec="http://schemas.microsoft.com/office/drawing/2017/decorative" val="1"/>
              </a:ext>
            </a:extLst>
          </p:cNvPr>
          <p:cNvSpPr/>
          <p:nvPr userDrawn="1"/>
        </p:nvSpPr>
        <p:spPr>
          <a:xfrm>
            <a:off x="3979308" y="6359207"/>
            <a:ext cx="274320" cy="274320"/>
          </a:xfrm>
          <a:prstGeom prst="rect">
            <a:avLst/>
          </a:prstGeom>
          <a:solidFill>
            <a:srgbClr val="0089DE"/>
          </a:solidFill>
          <a:ln>
            <a:solidFill>
              <a:srgbClr val="0089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9E6FA9B8-6314-4D57-A511-5AB70D650C4F}"/>
              </a:ext>
              <a:ext uri="{C183D7F6-B498-43B3-948B-1728B52AA6E4}">
                <adec:decorative xmlns:adec="http://schemas.microsoft.com/office/drawing/2017/decorative" val="1"/>
              </a:ext>
            </a:extLst>
          </p:cNvPr>
          <p:cNvSpPr/>
          <p:nvPr userDrawn="1"/>
        </p:nvSpPr>
        <p:spPr>
          <a:xfrm>
            <a:off x="4350116" y="6352222"/>
            <a:ext cx="274320" cy="274320"/>
          </a:xfrm>
          <a:prstGeom prst="rect">
            <a:avLst/>
          </a:prstGeom>
          <a:solidFill>
            <a:srgbClr val="B2EB74"/>
          </a:solidFill>
          <a:ln>
            <a:solidFill>
              <a:srgbClr val="B2E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35B16A83-9B21-4D78-97CB-217A31DB6E1C}"/>
              </a:ext>
              <a:ext uri="{C183D7F6-B498-43B3-948B-1728B52AA6E4}">
                <adec:decorative xmlns:adec="http://schemas.microsoft.com/office/drawing/2017/decorative" val="1"/>
              </a:ext>
            </a:extLst>
          </p:cNvPr>
          <p:cNvSpPr/>
          <p:nvPr userDrawn="1"/>
        </p:nvSpPr>
        <p:spPr>
          <a:xfrm>
            <a:off x="4720924" y="6352222"/>
            <a:ext cx="274320" cy="274320"/>
          </a:xfrm>
          <a:prstGeom prst="rect">
            <a:avLst/>
          </a:prstGeom>
          <a:solidFill>
            <a:srgbClr val="2A4764"/>
          </a:solidFill>
          <a:ln>
            <a:solidFill>
              <a:srgbClr val="2A4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1456DA3C-FF49-45AC-A639-4B221C1425D6}"/>
              </a:ext>
            </a:extLst>
          </p:cNvPr>
          <p:cNvSpPr txBox="1"/>
          <p:nvPr userDrawn="1"/>
        </p:nvSpPr>
        <p:spPr>
          <a:xfrm>
            <a:off x="5901345" y="6299199"/>
            <a:ext cx="6038242" cy="369332"/>
          </a:xfrm>
          <a:prstGeom prst="rect">
            <a:avLst/>
          </a:prstGeom>
          <a:noFill/>
        </p:spPr>
        <p:txBody>
          <a:bodyPr wrap="square" rtlCol="0">
            <a:spAutoFit/>
          </a:bodyPr>
          <a:lstStyle/>
          <a:p>
            <a:pPr algn="r"/>
            <a:r>
              <a:rPr lang="en-US" b="1" dirty="0">
                <a:solidFill>
                  <a:srgbClr val="2A4764"/>
                </a:solidFill>
                <a:latin typeface="Century Gothic" panose="020B0502020202020204" pitchFamily="34" charset="0"/>
              </a:rPr>
              <a:t>Montana University System</a:t>
            </a:r>
          </a:p>
        </p:txBody>
      </p:sp>
    </p:spTree>
    <p:extLst>
      <p:ext uri="{BB962C8B-B14F-4D97-AF65-F5344CB8AC3E}">
        <p14:creationId xmlns:p14="http://schemas.microsoft.com/office/powerpoint/2010/main" val="256108342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50" r:id="rId3"/>
    <p:sldLayoutId id="2147483665" r:id="rId4"/>
    <p:sldLayoutId id="2147483651" r:id="rId5"/>
    <p:sldLayoutId id="2147483652" r:id="rId6"/>
    <p:sldLayoutId id="2147483667" r:id="rId7"/>
    <p:sldLayoutId id="2147483653" r:id="rId8"/>
    <p:sldLayoutId id="2147483668" r:id="rId9"/>
    <p:sldLayoutId id="2147483654" r:id="rId10"/>
    <p:sldLayoutId id="2147483669" r:id="rId11"/>
    <p:sldLayoutId id="2147483655" r:id="rId12"/>
    <p:sldLayoutId id="2147483660" r:id="rId13"/>
    <p:sldLayoutId id="2147483663" r:id="rId14"/>
    <p:sldLayoutId id="2147483664" r:id="rId15"/>
    <p:sldLayoutId id="2147483662" r:id="rId16"/>
    <p:sldLayoutId id="2147483661" r:id="rId17"/>
    <p:sldLayoutId id="2147483656" r:id="rId18"/>
    <p:sldLayoutId id="2147483657" r:id="rId19"/>
    <p:sldLayoutId id="2147483658" r:id="rId20"/>
    <p:sldLayoutId id="2147483659" r:id="rId21"/>
  </p:sldLayoutIdLst>
  <p:txStyles>
    <p:titleStyle>
      <a:lvl1pPr algn="ctr" defTabSz="914400" rtl="0" eaLnBrk="1" latinLnBrk="0" hangingPunct="1">
        <a:lnSpc>
          <a:spcPct val="90000"/>
        </a:lnSpc>
        <a:spcBef>
          <a:spcPct val="0"/>
        </a:spcBef>
        <a:buNone/>
        <a:defRPr sz="4400" kern="1200">
          <a:solidFill>
            <a:srgbClr val="2A4764"/>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A4764"/>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A4764"/>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A4764"/>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hyperlink" Target="mailto:tanderson@montana.edu" TargetMode="External"/><Relationship Id="rId2" Type="http://schemas.openxmlformats.org/officeDocument/2006/relationships/hyperlink" Target="mailto:amclean@montana.edu" TargetMode="Externa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C1735-F1DC-474C-8125-705EE86C3039}"/>
              </a:ext>
            </a:extLst>
          </p:cNvPr>
          <p:cNvSpPr>
            <a:spLocks noGrp="1"/>
          </p:cNvSpPr>
          <p:nvPr>
            <p:ph type="ctrTitle"/>
          </p:nvPr>
        </p:nvSpPr>
        <p:spPr>
          <a:xfrm>
            <a:off x="628649" y="1750678"/>
            <a:ext cx="10982325" cy="2387600"/>
          </a:xfrm>
        </p:spPr>
        <p:txBody>
          <a:bodyPr>
            <a:normAutofit fontScale="90000"/>
          </a:bodyPr>
          <a:lstStyle/>
          <a:p>
            <a:r>
              <a:rPr lang="en-US" dirty="0"/>
              <a:t>American Indian and Minority Achievement in the Montana University System</a:t>
            </a:r>
          </a:p>
        </p:txBody>
      </p:sp>
      <p:sp>
        <p:nvSpPr>
          <p:cNvPr id="3" name="Subtitle 2">
            <a:extLst>
              <a:ext uri="{FF2B5EF4-FFF2-40B4-BE49-F238E27FC236}">
                <a16:creationId xmlns:a16="http://schemas.microsoft.com/office/drawing/2014/main" id="{81CF9F26-3DD6-4FA1-9F33-007C14A6844E}"/>
              </a:ext>
            </a:extLst>
          </p:cNvPr>
          <p:cNvSpPr>
            <a:spLocks noGrp="1"/>
          </p:cNvSpPr>
          <p:nvPr>
            <p:ph type="subTitle" idx="1"/>
          </p:nvPr>
        </p:nvSpPr>
        <p:spPr>
          <a:xfrm>
            <a:off x="1523998" y="4138278"/>
            <a:ext cx="9144000" cy="1655762"/>
          </a:xfrm>
        </p:spPr>
        <p:txBody>
          <a:bodyPr>
            <a:normAutofit lnSpcReduction="10000"/>
          </a:bodyPr>
          <a:lstStyle/>
          <a:p>
            <a:r>
              <a:rPr lang="en-US" dirty="0"/>
              <a:t>Angela McLean, Director American Indian/Minority Achievement &amp; K-12 Partnerships</a:t>
            </a:r>
          </a:p>
          <a:p>
            <a:r>
              <a:rPr lang="en-US" dirty="0"/>
              <a:t>Travis Anderson, Ed.D., Director Montana GEAR UP</a:t>
            </a:r>
          </a:p>
          <a:p>
            <a:r>
              <a:rPr lang="en-US" dirty="0"/>
              <a:t>March 25, 2021</a:t>
            </a:r>
          </a:p>
        </p:txBody>
      </p:sp>
    </p:spTree>
    <p:extLst>
      <p:ext uri="{BB962C8B-B14F-4D97-AF65-F5344CB8AC3E}">
        <p14:creationId xmlns:p14="http://schemas.microsoft.com/office/powerpoint/2010/main" val="2080269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C44060-4E04-47C5-9FB8-2486ED29F1AA}"/>
              </a:ext>
            </a:extLst>
          </p:cNvPr>
          <p:cNvSpPr txBox="1"/>
          <p:nvPr/>
        </p:nvSpPr>
        <p:spPr>
          <a:xfrm>
            <a:off x="1481959" y="551793"/>
            <a:ext cx="9317420" cy="923330"/>
          </a:xfrm>
          <a:prstGeom prst="rect">
            <a:avLst/>
          </a:prstGeom>
          <a:noFill/>
        </p:spPr>
        <p:txBody>
          <a:bodyPr wrap="square" rtlCol="0">
            <a:spAutoFit/>
          </a:bodyPr>
          <a:lstStyle/>
          <a:p>
            <a:pPr algn="ctr"/>
            <a:r>
              <a:rPr lang="en-US" sz="5400" dirty="0">
                <a:solidFill>
                  <a:schemeClr val="bg1"/>
                </a:solidFill>
              </a:rPr>
              <a:t>Tribal College Partnerships </a:t>
            </a:r>
          </a:p>
        </p:txBody>
      </p:sp>
      <p:sp>
        <p:nvSpPr>
          <p:cNvPr id="4" name="TextBox 3">
            <a:extLst>
              <a:ext uri="{FF2B5EF4-FFF2-40B4-BE49-F238E27FC236}">
                <a16:creationId xmlns:a16="http://schemas.microsoft.com/office/drawing/2014/main" id="{CC07031D-736C-412C-93C6-583F4F9985A2}"/>
              </a:ext>
            </a:extLst>
          </p:cNvPr>
          <p:cNvSpPr txBox="1"/>
          <p:nvPr/>
        </p:nvSpPr>
        <p:spPr>
          <a:xfrm>
            <a:off x="346842" y="1797268"/>
            <a:ext cx="9743088" cy="1323439"/>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REAL TIME UPDATE on work with each of the Tribal Colleges on GEN ED Transfer and Common Course Numbering</a:t>
            </a:r>
          </a:p>
          <a:p>
            <a:pPr marL="285750" indent="-285750">
              <a:buFont typeface="Arial" panose="020B0604020202020204" pitchFamily="34" charset="0"/>
              <a:buChar char="•"/>
            </a:pPr>
            <a:endParaRPr lang="en-US" sz="3200" dirty="0">
              <a:solidFill>
                <a:schemeClr val="bg1"/>
              </a:solidFill>
            </a:endParaRPr>
          </a:p>
        </p:txBody>
      </p:sp>
    </p:spTree>
    <p:extLst>
      <p:ext uri="{BB962C8B-B14F-4D97-AF65-F5344CB8AC3E}">
        <p14:creationId xmlns:p14="http://schemas.microsoft.com/office/powerpoint/2010/main" val="1774596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87640-FDC0-47D4-9C8E-271C312A6377}"/>
              </a:ext>
            </a:extLst>
          </p:cNvPr>
          <p:cNvSpPr>
            <a:spLocks noGrp="1"/>
          </p:cNvSpPr>
          <p:nvPr>
            <p:ph type="title"/>
          </p:nvPr>
        </p:nvSpPr>
        <p:spPr/>
        <p:txBody>
          <a:bodyPr/>
          <a:lstStyle/>
          <a:p>
            <a:r>
              <a:rPr lang="en-US" dirty="0">
                <a:solidFill>
                  <a:schemeClr val="bg1"/>
                </a:solidFill>
              </a:rPr>
              <a:t>Montana GEAR UP First Year Services </a:t>
            </a:r>
          </a:p>
        </p:txBody>
      </p:sp>
      <p:pic>
        <p:nvPicPr>
          <p:cNvPr id="5" name="Content Placeholder 4" descr="Icon&#10;&#10;Description automatically generated">
            <a:extLst>
              <a:ext uri="{FF2B5EF4-FFF2-40B4-BE49-F238E27FC236}">
                <a16:creationId xmlns:a16="http://schemas.microsoft.com/office/drawing/2014/main" id="{629FC5B3-6F4E-4576-B452-FE87286E15F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46897" y="2234249"/>
            <a:ext cx="6237884" cy="3001756"/>
          </a:xfrm>
        </p:spPr>
      </p:pic>
    </p:spTree>
    <p:extLst>
      <p:ext uri="{BB962C8B-B14F-4D97-AF65-F5344CB8AC3E}">
        <p14:creationId xmlns:p14="http://schemas.microsoft.com/office/powerpoint/2010/main" val="2188154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DD29C-3CEA-4ABB-A541-6E8AC1F88609}"/>
              </a:ext>
            </a:extLst>
          </p:cNvPr>
          <p:cNvSpPr txBox="1">
            <a:spLocks/>
          </p:cNvSpPr>
          <p:nvPr/>
        </p:nvSpPr>
        <p:spPr>
          <a:xfrm>
            <a:off x="838200" y="422422"/>
            <a:ext cx="10515600" cy="850605"/>
          </a:xfrm>
          <a:prstGeom prst="rect">
            <a:avLst/>
          </a:prstGeom>
        </p:spPr>
        <p:txBody>
          <a:bodyPr/>
          <a:lstStyle>
            <a:lvl1pPr algn="ctr" defTabSz="914400" rtl="0" eaLnBrk="1" latinLnBrk="0" hangingPunct="1">
              <a:lnSpc>
                <a:spcPct val="90000"/>
              </a:lnSpc>
              <a:spcBef>
                <a:spcPct val="0"/>
              </a:spcBef>
              <a:buNone/>
              <a:defRPr sz="4400" kern="1200">
                <a:solidFill>
                  <a:srgbClr val="2A4764"/>
                </a:solidFill>
                <a:latin typeface="Century Gothic" panose="020B0502020202020204" pitchFamily="34" charset="0"/>
                <a:ea typeface="+mj-ea"/>
                <a:cs typeface="+mj-cs"/>
              </a:defRPr>
            </a:lvl1pPr>
          </a:lstStyle>
          <a:p>
            <a:r>
              <a:rPr lang="en-US" dirty="0">
                <a:solidFill>
                  <a:schemeClr val="bg1"/>
                </a:solidFill>
              </a:rPr>
              <a:t>First Year Services (FYS) Overview</a:t>
            </a:r>
          </a:p>
        </p:txBody>
      </p:sp>
      <p:sp>
        <p:nvSpPr>
          <p:cNvPr id="3" name="Content Placeholder 2">
            <a:extLst>
              <a:ext uri="{FF2B5EF4-FFF2-40B4-BE49-F238E27FC236}">
                <a16:creationId xmlns:a16="http://schemas.microsoft.com/office/drawing/2014/main" id="{1CF30171-EDE9-41C2-AA55-1583C6B828F7}"/>
              </a:ext>
            </a:extLst>
          </p:cNvPr>
          <p:cNvSpPr txBox="1">
            <a:spLocks/>
          </p:cNvSpPr>
          <p:nvPr/>
        </p:nvSpPr>
        <p:spPr>
          <a:xfrm>
            <a:off x="602772" y="1767895"/>
            <a:ext cx="5025216" cy="424238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A4764"/>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A4764"/>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A4764"/>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Pilot Partnerships with 5 campuses </a:t>
            </a:r>
          </a:p>
          <a:p>
            <a:r>
              <a:rPr lang="en-US" sz="2400" dirty="0">
                <a:solidFill>
                  <a:schemeClr val="bg1"/>
                </a:solidFill>
              </a:rPr>
              <a:t>Montana State University </a:t>
            </a:r>
          </a:p>
          <a:p>
            <a:r>
              <a:rPr lang="en-US" sz="2400" dirty="0">
                <a:solidFill>
                  <a:schemeClr val="bg1"/>
                </a:solidFill>
              </a:rPr>
              <a:t>University of Montana</a:t>
            </a:r>
          </a:p>
          <a:p>
            <a:r>
              <a:rPr lang="en-US" sz="2400" dirty="0">
                <a:solidFill>
                  <a:schemeClr val="bg1"/>
                </a:solidFill>
              </a:rPr>
              <a:t>Montana State University-Billings</a:t>
            </a:r>
          </a:p>
          <a:p>
            <a:r>
              <a:rPr lang="en-US" sz="2400" dirty="0">
                <a:solidFill>
                  <a:schemeClr val="bg1"/>
                </a:solidFill>
              </a:rPr>
              <a:t>Flathead Valley Community College</a:t>
            </a:r>
          </a:p>
          <a:p>
            <a:r>
              <a:rPr lang="en-US" sz="2400" dirty="0">
                <a:solidFill>
                  <a:schemeClr val="bg1"/>
                </a:solidFill>
              </a:rPr>
              <a:t>Salish Kootenai College</a:t>
            </a:r>
          </a:p>
          <a:p>
            <a:pPr marL="0" indent="0">
              <a:buFont typeface="Arial" panose="020B0604020202020204" pitchFamily="34" charset="0"/>
              <a:buNone/>
            </a:pPr>
            <a:endParaRPr lang="en-US" dirty="0">
              <a:solidFill>
                <a:schemeClr val="bg1"/>
              </a:solidFill>
            </a:endParaRPr>
          </a:p>
          <a:p>
            <a:pPr lvl="1"/>
            <a:endParaRPr lang="en-US" dirty="0">
              <a:solidFill>
                <a:schemeClr val="tx1"/>
              </a:solidFill>
            </a:endParaRPr>
          </a:p>
        </p:txBody>
      </p:sp>
      <p:sp>
        <p:nvSpPr>
          <p:cNvPr id="4" name="Content Placeholder 6">
            <a:extLst>
              <a:ext uri="{FF2B5EF4-FFF2-40B4-BE49-F238E27FC236}">
                <a16:creationId xmlns:a16="http://schemas.microsoft.com/office/drawing/2014/main" id="{865BEF16-ABFF-4178-9430-ACC7CE67A8D2}"/>
              </a:ext>
            </a:extLst>
          </p:cNvPr>
          <p:cNvSpPr txBox="1">
            <a:spLocks/>
          </p:cNvSpPr>
          <p:nvPr/>
        </p:nvSpPr>
        <p:spPr>
          <a:xfrm>
            <a:off x="6555268" y="1767895"/>
            <a:ext cx="503396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A4764"/>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A4764"/>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A4764"/>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Pilot Partnerships with 2 campuses to support cultural supports</a:t>
            </a:r>
          </a:p>
          <a:p>
            <a:r>
              <a:rPr lang="en-US" sz="2400" dirty="0">
                <a:solidFill>
                  <a:schemeClr val="bg1"/>
                </a:solidFill>
              </a:rPr>
              <a:t>Montana State University</a:t>
            </a:r>
          </a:p>
          <a:p>
            <a:r>
              <a:rPr lang="en-US" sz="2400" dirty="0">
                <a:solidFill>
                  <a:schemeClr val="bg1"/>
                </a:solidFill>
              </a:rPr>
              <a:t>University of Montana </a:t>
            </a:r>
            <a:endParaRPr lang="en-US" sz="2600" dirty="0">
              <a:solidFill>
                <a:schemeClr val="bg1"/>
              </a:solidFill>
            </a:endParaRPr>
          </a:p>
          <a:p>
            <a:pPr lvl="1"/>
            <a:endParaRPr lang="en-US" dirty="0">
              <a:solidFill>
                <a:schemeClr val="tx1"/>
              </a:solidFill>
            </a:endParaRPr>
          </a:p>
        </p:txBody>
      </p:sp>
    </p:spTree>
    <p:extLst>
      <p:ext uri="{BB962C8B-B14F-4D97-AF65-F5344CB8AC3E}">
        <p14:creationId xmlns:p14="http://schemas.microsoft.com/office/powerpoint/2010/main" val="505276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useBgFill="1">
        <p:nvSpPr>
          <p:cNvPr id="3" name="TextBox 2">
            <a:extLst>
              <a:ext uri="{FF2B5EF4-FFF2-40B4-BE49-F238E27FC236}">
                <a16:creationId xmlns:a16="http://schemas.microsoft.com/office/drawing/2014/main" id="{A7CB96EF-CE22-4764-A7D6-ACD0D7E72F4F}"/>
              </a:ext>
            </a:extLst>
          </p:cNvPr>
          <p:cNvSpPr txBox="1"/>
          <p:nvPr/>
        </p:nvSpPr>
        <p:spPr>
          <a:xfrm>
            <a:off x="304799" y="1914525"/>
            <a:ext cx="11601451" cy="4031873"/>
          </a:xfrm>
          <a:prstGeom prst="rect">
            <a:avLst/>
          </a:prstGeom>
        </p:spPr>
        <p:txBody>
          <a:bodyPr wrap="square" rtlCol="0">
            <a:spAutoFit/>
          </a:bodyPr>
          <a:lstStyle/>
          <a:p>
            <a:pPr lvl="1"/>
            <a:r>
              <a:rPr lang="en-US" sz="3200" dirty="0">
                <a:solidFill>
                  <a:schemeClr val="bg1"/>
                </a:solidFill>
                <a:latin typeface="Century Gothic" panose="020B0502020202020204" pitchFamily="34" charset="0"/>
              </a:rPr>
              <a:t>Resources Committed to Provide Supports Focused on:</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Orientation</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Tutoring</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Introduction to Campus Services </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Academic Success Packages</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FAFSA Supports </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Class Registration Support</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Degree Advising</a:t>
            </a:r>
          </a:p>
          <a:p>
            <a:pPr marL="742950" lvl="1" indent="-285750">
              <a:buFont typeface="Arial" panose="020B0604020202020204" pitchFamily="34" charset="0"/>
              <a:buChar char="•"/>
            </a:pPr>
            <a:r>
              <a:rPr lang="en-US" sz="2800" dirty="0">
                <a:solidFill>
                  <a:schemeClr val="bg1"/>
                </a:solidFill>
                <a:latin typeface="Century Gothic" panose="020B0502020202020204" pitchFamily="34" charset="0"/>
              </a:rPr>
              <a:t>Mentoring</a:t>
            </a:r>
          </a:p>
        </p:txBody>
      </p:sp>
      <p:sp>
        <p:nvSpPr>
          <p:cNvPr id="4" name="Title 1">
            <a:extLst>
              <a:ext uri="{FF2B5EF4-FFF2-40B4-BE49-F238E27FC236}">
                <a16:creationId xmlns:a16="http://schemas.microsoft.com/office/drawing/2014/main" id="{06B61E66-2689-43C3-8F56-68131DF42701}"/>
              </a:ext>
            </a:extLst>
          </p:cNvPr>
          <p:cNvSpPr txBox="1">
            <a:spLocks/>
          </p:cNvSpPr>
          <p:nvPr/>
        </p:nvSpPr>
        <p:spPr>
          <a:xfrm>
            <a:off x="304799" y="451076"/>
            <a:ext cx="11477625" cy="701450"/>
          </a:xfrm>
          <a:prstGeom prst="rect">
            <a:avLst/>
          </a:prstGeom>
        </p:spPr>
        <p:txBody>
          <a:bodyPr/>
          <a:lstStyle>
            <a:lvl1pPr algn="ctr" defTabSz="914400" rtl="0" eaLnBrk="1" latinLnBrk="0" hangingPunct="1">
              <a:lnSpc>
                <a:spcPct val="90000"/>
              </a:lnSpc>
              <a:spcBef>
                <a:spcPct val="0"/>
              </a:spcBef>
              <a:buNone/>
              <a:defRPr sz="4400" kern="1200">
                <a:solidFill>
                  <a:srgbClr val="2A4764"/>
                </a:solidFill>
                <a:latin typeface="Century Gothic" panose="020B0502020202020204" pitchFamily="34" charset="0"/>
                <a:ea typeface="+mj-ea"/>
                <a:cs typeface="+mj-cs"/>
              </a:defRPr>
            </a:lvl1pPr>
          </a:lstStyle>
          <a:p>
            <a:r>
              <a:rPr lang="en-US" dirty="0">
                <a:solidFill>
                  <a:schemeClr val="bg1"/>
                </a:solidFill>
              </a:rPr>
              <a:t>Design of First Year Services (Academic)</a:t>
            </a:r>
          </a:p>
        </p:txBody>
      </p:sp>
    </p:spTree>
    <p:extLst>
      <p:ext uri="{BB962C8B-B14F-4D97-AF65-F5344CB8AC3E}">
        <p14:creationId xmlns:p14="http://schemas.microsoft.com/office/powerpoint/2010/main" val="2172713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333E1-F6EF-409A-A7AF-C2CEB1B60F5A}"/>
              </a:ext>
            </a:extLst>
          </p:cNvPr>
          <p:cNvSpPr txBox="1">
            <a:spLocks/>
          </p:cNvSpPr>
          <p:nvPr/>
        </p:nvSpPr>
        <p:spPr>
          <a:xfrm>
            <a:off x="304799" y="451076"/>
            <a:ext cx="11477625" cy="701450"/>
          </a:xfrm>
          <a:prstGeom prst="rect">
            <a:avLst/>
          </a:prstGeom>
        </p:spPr>
        <p:txBody>
          <a:bodyPr/>
          <a:lstStyle>
            <a:lvl1pPr algn="ctr" defTabSz="914400" rtl="0" eaLnBrk="1" latinLnBrk="0" hangingPunct="1">
              <a:lnSpc>
                <a:spcPct val="90000"/>
              </a:lnSpc>
              <a:spcBef>
                <a:spcPct val="0"/>
              </a:spcBef>
              <a:buNone/>
              <a:defRPr sz="4400" kern="1200">
                <a:solidFill>
                  <a:srgbClr val="2A4764"/>
                </a:solidFill>
                <a:latin typeface="Century Gothic" panose="020B0502020202020204" pitchFamily="34" charset="0"/>
                <a:ea typeface="+mj-ea"/>
                <a:cs typeface="+mj-cs"/>
              </a:defRPr>
            </a:lvl1pPr>
          </a:lstStyle>
          <a:p>
            <a:r>
              <a:rPr lang="en-US" dirty="0">
                <a:solidFill>
                  <a:schemeClr val="bg1"/>
                </a:solidFill>
              </a:rPr>
              <a:t>Design of First Year Services (Cultural)</a:t>
            </a:r>
          </a:p>
        </p:txBody>
      </p:sp>
      <p:sp>
        <p:nvSpPr>
          <p:cNvPr id="3" name="TextBox 2">
            <a:extLst>
              <a:ext uri="{FF2B5EF4-FFF2-40B4-BE49-F238E27FC236}">
                <a16:creationId xmlns:a16="http://schemas.microsoft.com/office/drawing/2014/main" id="{9AC8A824-CB08-469C-A423-4A17EB7D61BB}"/>
              </a:ext>
            </a:extLst>
          </p:cNvPr>
          <p:cNvSpPr txBox="1"/>
          <p:nvPr/>
        </p:nvSpPr>
        <p:spPr>
          <a:xfrm>
            <a:off x="638175" y="1914525"/>
            <a:ext cx="10715625" cy="2308324"/>
          </a:xfrm>
          <a:prstGeom prst="rect">
            <a:avLst/>
          </a:prstGeom>
          <a:noFill/>
        </p:spPr>
        <p:txBody>
          <a:bodyPr wrap="square" rtlCol="0">
            <a:spAutoFit/>
          </a:bodyPr>
          <a:lstStyle/>
          <a:p>
            <a:pPr lvl="1"/>
            <a:r>
              <a:rPr lang="en-US" sz="3200" dirty="0">
                <a:solidFill>
                  <a:schemeClr val="bg1"/>
                </a:solidFill>
                <a:latin typeface="Century Gothic" panose="020B0502020202020204" pitchFamily="34" charset="0"/>
              </a:rPr>
              <a:t>Resources Committed to Provide Cultural Supports:</a:t>
            </a:r>
            <a:endParaRPr lang="en-US" sz="2800" dirty="0">
              <a:solidFill>
                <a:schemeClr val="bg1"/>
              </a:solidFill>
              <a:latin typeface="Century Gothic" panose="020B0502020202020204" pitchFamily="34" charset="0"/>
            </a:endParaRPr>
          </a:p>
          <a:p>
            <a:pPr marL="1028700" lvl="1" indent="-571500">
              <a:buFont typeface="Arial" panose="020B0604020202020204" pitchFamily="34" charset="0"/>
              <a:buChar char="•"/>
            </a:pPr>
            <a:r>
              <a:rPr lang="en-US" sz="2800" dirty="0">
                <a:solidFill>
                  <a:schemeClr val="bg1"/>
                </a:solidFill>
                <a:latin typeface="Century Gothic" panose="020B0502020202020204" pitchFamily="34" charset="0"/>
              </a:rPr>
              <a:t>AISS Offices on our Flagship Campuses</a:t>
            </a:r>
          </a:p>
          <a:p>
            <a:pPr marL="1028700" lvl="1" indent="-571500">
              <a:buFont typeface="Arial" panose="020B0604020202020204" pitchFamily="34" charset="0"/>
              <a:buChar char="•"/>
            </a:pPr>
            <a:r>
              <a:rPr lang="en-US" sz="2800" dirty="0">
                <a:solidFill>
                  <a:schemeClr val="bg1"/>
                </a:solidFill>
                <a:latin typeface="Century Gothic" panose="020B0502020202020204" pitchFamily="34" charset="0"/>
              </a:rPr>
              <a:t>Culturally Responsive Mentoring &amp; Tutoring</a:t>
            </a:r>
          </a:p>
          <a:p>
            <a:pPr marL="1028700" lvl="1" indent="-571500">
              <a:buFont typeface="Arial" panose="020B0604020202020204" pitchFamily="34" charset="0"/>
              <a:buChar char="•"/>
            </a:pPr>
            <a:r>
              <a:rPr lang="en-US" sz="2800" dirty="0">
                <a:solidFill>
                  <a:schemeClr val="bg1"/>
                </a:solidFill>
                <a:latin typeface="Century Gothic" panose="020B0502020202020204" pitchFamily="34" charset="0"/>
              </a:rPr>
              <a:t>Support of Cultural Activities on Campus</a:t>
            </a:r>
          </a:p>
          <a:p>
            <a:pPr marL="1200150" lvl="2"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639529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8B0DF-51D7-4A49-B71C-816267A7CF1D}"/>
              </a:ext>
            </a:extLst>
          </p:cNvPr>
          <p:cNvSpPr txBox="1">
            <a:spLocks/>
          </p:cNvSpPr>
          <p:nvPr/>
        </p:nvSpPr>
        <p:spPr>
          <a:xfrm>
            <a:off x="838200" y="420983"/>
            <a:ext cx="10515600" cy="850605"/>
          </a:xfrm>
          <a:prstGeom prst="rect">
            <a:avLst/>
          </a:prstGeom>
        </p:spPr>
        <p:txBody>
          <a:bodyPr/>
          <a:lstStyle>
            <a:lvl1pPr algn="ctr" defTabSz="914400" rtl="0" eaLnBrk="1" latinLnBrk="0" hangingPunct="1">
              <a:lnSpc>
                <a:spcPct val="90000"/>
              </a:lnSpc>
              <a:spcBef>
                <a:spcPct val="0"/>
              </a:spcBef>
              <a:buNone/>
              <a:defRPr sz="4400" kern="1200">
                <a:solidFill>
                  <a:srgbClr val="2A4764"/>
                </a:solidFill>
                <a:latin typeface="Century Gothic" panose="020B0502020202020204" pitchFamily="34" charset="0"/>
                <a:ea typeface="+mj-ea"/>
                <a:cs typeface="+mj-cs"/>
              </a:defRPr>
            </a:lvl1pPr>
          </a:lstStyle>
          <a:p>
            <a:r>
              <a:rPr lang="en-US" dirty="0">
                <a:solidFill>
                  <a:schemeClr val="bg1"/>
                </a:solidFill>
              </a:rPr>
              <a:t>FYS Preliminary Data (Fall 2020)</a:t>
            </a:r>
          </a:p>
        </p:txBody>
      </p:sp>
      <p:sp>
        <p:nvSpPr>
          <p:cNvPr id="3" name="TextBox 2">
            <a:extLst>
              <a:ext uri="{FF2B5EF4-FFF2-40B4-BE49-F238E27FC236}">
                <a16:creationId xmlns:a16="http://schemas.microsoft.com/office/drawing/2014/main" id="{7D8BBC0F-9C34-4F2A-9FEC-E93738913D07}"/>
              </a:ext>
            </a:extLst>
          </p:cNvPr>
          <p:cNvSpPr txBox="1"/>
          <p:nvPr/>
        </p:nvSpPr>
        <p:spPr>
          <a:xfrm>
            <a:off x="542925" y="1647825"/>
            <a:ext cx="11239500" cy="4524315"/>
          </a:xfrm>
          <a:prstGeom prst="rect">
            <a:avLst/>
          </a:prstGeom>
          <a:noFill/>
        </p:spPr>
        <p:txBody>
          <a:bodyPr wrap="square" rtlCol="0">
            <a:spAutoFit/>
          </a:bodyPr>
          <a:lstStyle/>
          <a:p>
            <a:pPr marL="285750" indent="-285750">
              <a:buFont typeface="Arial" panose="020B0604020202020204" pitchFamily="34" charset="0"/>
              <a:buChar char="•"/>
            </a:pPr>
            <a:r>
              <a:rPr lang="en-US" sz="3200" dirty="0">
                <a:solidFill>
                  <a:schemeClr val="bg1"/>
                </a:solidFill>
                <a:latin typeface="Century Gothic" panose="020B0502020202020204" pitchFamily="34" charset="0"/>
              </a:rPr>
              <a:t>101 Students Began Fall 2020 Semester</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37% Male/64% Female</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65% American Indian</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20%+ First Generation</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45%+ Pell Eligible</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36% Took Remedial Math and/or English in First Year</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61% Finished Semester in Good Academic Standing</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91% Had at Least One Contact with FYS Mentor</a:t>
            </a:r>
          </a:p>
          <a:p>
            <a:pPr marL="742950" lvl="1" indent="-285750">
              <a:buFont typeface="Arial" panose="020B0604020202020204" pitchFamily="34" charset="0"/>
              <a:buChar char="•"/>
            </a:pPr>
            <a:r>
              <a:rPr lang="en-US" sz="3200" dirty="0">
                <a:solidFill>
                  <a:schemeClr val="bg1"/>
                </a:solidFill>
                <a:latin typeface="Century Gothic" panose="020B0502020202020204" pitchFamily="34" charset="0"/>
              </a:rPr>
              <a:t>15% Withdrew at the End of the Semester</a:t>
            </a:r>
          </a:p>
        </p:txBody>
      </p:sp>
    </p:spTree>
    <p:extLst>
      <p:ext uri="{BB962C8B-B14F-4D97-AF65-F5344CB8AC3E}">
        <p14:creationId xmlns:p14="http://schemas.microsoft.com/office/powerpoint/2010/main" val="2649305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B0455-ED0A-42B7-B21F-EA66E4CA943D}"/>
              </a:ext>
            </a:extLst>
          </p:cNvPr>
          <p:cNvSpPr txBox="1">
            <a:spLocks/>
          </p:cNvSpPr>
          <p:nvPr/>
        </p:nvSpPr>
        <p:spPr>
          <a:xfrm>
            <a:off x="838200" y="393995"/>
            <a:ext cx="10515600" cy="850605"/>
          </a:xfrm>
          <a:prstGeom prst="rect">
            <a:avLst/>
          </a:prstGeom>
        </p:spPr>
        <p:txBody>
          <a:bodyPr/>
          <a:lstStyle>
            <a:lvl1pPr algn="ctr" defTabSz="914400" rtl="0" eaLnBrk="1" latinLnBrk="0" hangingPunct="1">
              <a:lnSpc>
                <a:spcPct val="90000"/>
              </a:lnSpc>
              <a:spcBef>
                <a:spcPct val="0"/>
              </a:spcBef>
              <a:buNone/>
              <a:defRPr sz="4400" kern="1200">
                <a:solidFill>
                  <a:srgbClr val="2A4764"/>
                </a:solidFill>
                <a:latin typeface="Century Gothic" panose="020B0502020202020204" pitchFamily="34" charset="0"/>
                <a:ea typeface="+mj-ea"/>
                <a:cs typeface="+mj-cs"/>
              </a:defRPr>
            </a:lvl1pPr>
          </a:lstStyle>
          <a:p>
            <a:r>
              <a:rPr lang="en-US" dirty="0">
                <a:solidFill>
                  <a:schemeClr val="bg1"/>
                </a:solidFill>
              </a:rPr>
              <a:t>Future FYS Data to Include</a:t>
            </a:r>
          </a:p>
        </p:txBody>
      </p:sp>
      <p:sp>
        <p:nvSpPr>
          <p:cNvPr id="3" name="Content Placeholder 10">
            <a:extLst>
              <a:ext uri="{FF2B5EF4-FFF2-40B4-BE49-F238E27FC236}">
                <a16:creationId xmlns:a16="http://schemas.microsoft.com/office/drawing/2014/main" id="{C0B08A28-5F31-4CBA-8344-FF823F8B55BB}"/>
              </a:ext>
            </a:extLst>
          </p:cNvPr>
          <p:cNvSpPr txBox="1">
            <a:spLocks/>
          </p:cNvSpPr>
          <p:nvPr/>
        </p:nvSpPr>
        <p:spPr>
          <a:xfrm>
            <a:off x="838200" y="1813515"/>
            <a:ext cx="10565219"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A4764"/>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A4764"/>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A4764"/>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A4764"/>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3200" dirty="0">
                <a:solidFill>
                  <a:schemeClr val="bg1"/>
                </a:solidFill>
              </a:rPr>
              <a:t>Percentage of students to persist to spring semester (2021)</a:t>
            </a:r>
          </a:p>
          <a:p>
            <a:pPr lvl="1"/>
            <a:r>
              <a:rPr lang="en-US" sz="3200" dirty="0">
                <a:solidFill>
                  <a:schemeClr val="bg1"/>
                </a:solidFill>
              </a:rPr>
              <a:t>Percentage of students to persist to second year and beyond</a:t>
            </a:r>
          </a:p>
          <a:p>
            <a:pPr lvl="1"/>
            <a:r>
              <a:rPr lang="en-US" sz="3200" dirty="0">
                <a:solidFill>
                  <a:schemeClr val="bg1"/>
                </a:solidFill>
              </a:rPr>
              <a:t>Percentage of students to persist to graduation</a:t>
            </a:r>
          </a:p>
          <a:p>
            <a:pPr lvl="1"/>
            <a:r>
              <a:rPr lang="en-US" sz="3200" dirty="0">
                <a:solidFill>
                  <a:schemeClr val="bg1"/>
                </a:solidFill>
              </a:rPr>
              <a:t>Development of more robust summer bridge program and associated academic outcomes</a:t>
            </a:r>
          </a:p>
          <a:p>
            <a:pPr lvl="1"/>
            <a:r>
              <a:rPr lang="en-US" sz="3200" dirty="0">
                <a:solidFill>
                  <a:schemeClr val="bg1"/>
                </a:solidFill>
              </a:rPr>
              <a:t>Increase the number of participating campuses </a:t>
            </a:r>
          </a:p>
        </p:txBody>
      </p:sp>
    </p:spTree>
    <p:extLst>
      <p:ext uri="{BB962C8B-B14F-4D97-AF65-F5344CB8AC3E}">
        <p14:creationId xmlns:p14="http://schemas.microsoft.com/office/powerpoint/2010/main" val="2689884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867851-C768-4600-BF4D-23C249D366C8}"/>
              </a:ext>
            </a:extLst>
          </p:cNvPr>
          <p:cNvSpPr txBox="1"/>
          <p:nvPr/>
        </p:nvSpPr>
        <p:spPr>
          <a:xfrm>
            <a:off x="914400" y="2413337"/>
            <a:ext cx="9727324" cy="3323987"/>
          </a:xfrm>
          <a:prstGeom prst="rect">
            <a:avLst/>
          </a:prstGeom>
          <a:noFill/>
        </p:spPr>
        <p:txBody>
          <a:bodyPr wrap="square" rtlCol="0">
            <a:spAutoFit/>
          </a:bodyPr>
          <a:lstStyle/>
          <a:p>
            <a:r>
              <a:rPr lang="en-US" sz="3200" dirty="0"/>
              <a:t>For more information please contact:</a:t>
            </a:r>
          </a:p>
          <a:p>
            <a:endParaRPr lang="en-US" sz="3200" dirty="0"/>
          </a:p>
          <a:p>
            <a:r>
              <a:rPr lang="en-US" sz="3200" dirty="0"/>
              <a:t>Angela McLean:  </a:t>
            </a:r>
            <a:r>
              <a:rPr lang="en-US" sz="3200" dirty="0">
                <a:hlinkClick r:id="rId2"/>
              </a:rPr>
              <a:t>amclean@montana.edu</a:t>
            </a:r>
            <a:endParaRPr lang="en-US" sz="3200" dirty="0"/>
          </a:p>
          <a:p>
            <a:endParaRPr lang="en-US" sz="3200" dirty="0"/>
          </a:p>
          <a:p>
            <a:r>
              <a:rPr lang="en-US" sz="3200" dirty="0"/>
              <a:t>Travis Anderson:  </a:t>
            </a:r>
            <a:r>
              <a:rPr lang="en-US" sz="3200" dirty="0">
                <a:hlinkClick r:id="rId3"/>
              </a:rPr>
              <a:t>tanderson@montana.edu</a:t>
            </a:r>
            <a:endParaRPr lang="en-US" sz="3200" dirty="0"/>
          </a:p>
          <a:p>
            <a:endParaRPr lang="en-US" sz="3200" dirty="0"/>
          </a:p>
          <a:p>
            <a:endParaRPr lang="en-US" dirty="0"/>
          </a:p>
        </p:txBody>
      </p:sp>
      <p:sp>
        <p:nvSpPr>
          <p:cNvPr id="3" name="TextBox 2">
            <a:extLst>
              <a:ext uri="{FF2B5EF4-FFF2-40B4-BE49-F238E27FC236}">
                <a16:creationId xmlns:a16="http://schemas.microsoft.com/office/drawing/2014/main" id="{25CCF9D7-E2CD-4F82-A962-307B3EC348BA}"/>
              </a:ext>
            </a:extLst>
          </p:cNvPr>
          <p:cNvSpPr txBox="1"/>
          <p:nvPr/>
        </p:nvSpPr>
        <p:spPr>
          <a:xfrm>
            <a:off x="1418898" y="331076"/>
            <a:ext cx="9727324" cy="769441"/>
          </a:xfrm>
          <a:prstGeom prst="rect">
            <a:avLst/>
          </a:prstGeom>
          <a:noFill/>
        </p:spPr>
        <p:txBody>
          <a:bodyPr wrap="square" rtlCol="0">
            <a:spAutoFit/>
          </a:bodyPr>
          <a:lstStyle/>
          <a:p>
            <a:pPr algn="ctr"/>
            <a:r>
              <a:rPr lang="en-US" sz="4400" dirty="0">
                <a:solidFill>
                  <a:schemeClr val="bg1"/>
                </a:solidFill>
              </a:rPr>
              <a:t>Contact Information </a:t>
            </a:r>
          </a:p>
        </p:txBody>
      </p:sp>
    </p:spTree>
    <p:extLst>
      <p:ext uri="{BB962C8B-B14F-4D97-AF65-F5344CB8AC3E}">
        <p14:creationId xmlns:p14="http://schemas.microsoft.com/office/powerpoint/2010/main" val="3944560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F4E57-059A-44B2-B055-8376D7C1176F}"/>
              </a:ext>
            </a:extLst>
          </p:cNvPr>
          <p:cNvSpPr>
            <a:spLocks noGrp="1"/>
          </p:cNvSpPr>
          <p:nvPr>
            <p:ph type="title"/>
          </p:nvPr>
        </p:nvSpPr>
        <p:spPr/>
        <p:txBody>
          <a:bodyPr/>
          <a:lstStyle/>
          <a:p>
            <a:r>
              <a:rPr lang="en-US" dirty="0">
                <a:solidFill>
                  <a:schemeClr val="bg1"/>
                </a:solidFill>
              </a:rPr>
              <a:t>AIMA Council Membership</a:t>
            </a:r>
            <a:br>
              <a:rPr lang="en-US" dirty="0">
                <a:solidFill>
                  <a:schemeClr val="bg1"/>
                </a:solidFill>
              </a:rPr>
            </a:br>
            <a:r>
              <a:rPr lang="en-US" dirty="0">
                <a:solidFill>
                  <a:schemeClr val="bg1"/>
                </a:solidFill>
              </a:rPr>
              <a:t>2020-2021</a:t>
            </a:r>
          </a:p>
        </p:txBody>
      </p:sp>
      <p:sp>
        <p:nvSpPr>
          <p:cNvPr id="3" name="Content Placeholder 2">
            <a:extLst>
              <a:ext uri="{FF2B5EF4-FFF2-40B4-BE49-F238E27FC236}">
                <a16:creationId xmlns:a16="http://schemas.microsoft.com/office/drawing/2014/main" id="{69558BEE-4DFA-49F4-A1B7-3C3C55D7F3AA}"/>
              </a:ext>
            </a:extLst>
          </p:cNvPr>
          <p:cNvSpPr>
            <a:spLocks noGrp="1"/>
          </p:cNvSpPr>
          <p:nvPr>
            <p:ph sz="half" idx="1"/>
          </p:nvPr>
        </p:nvSpPr>
        <p:spPr/>
        <p:txBody>
          <a:bodyPr>
            <a:normAutofit fontScale="47500" lnSpcReduction="20000"/>
          </a:bodyPr>
          <a:lstStyle/>
          <a:p>
            <a:r>
              <a:rPr lang="en-US" sz="3400" b="1" dirty="0">
                <a:solidFill>
                  <a:schemeClr val="bg1"/>
                </a:solidFill>
              </a:rPr>
              <a:t>Voyd St. Pierre, Superintendent- Rocky Boy Schools</a:t>
            </a:r>
            <a:r>
              <a:rPr lang="en-US" sz="3400" dirty="0">
                <a:solidFill>
                  <a:schemeClr val="bg1"/>
                </a:solidFill>
              </a:rPr>
              <a:t>	</a:t>
            </a:r>
          </a:p>
          <a:p>
            <a:r>
              <a:rPr lang="en-US" sz="3400" b="1" dirty="0">
                <a:solidFill>
                  <a:schemeClr val="bg1"/>
                </a:solidFill>
              </a:rPr>
              <a:t>Shawn Hendrickson, St. Ignatius Public Schools</a:t>
            </a:r>
            <a:endParaRPr lang="en-US" sz="3400" dirty="0">
              <a:solidFill>
                <a:schemeClr val="bg1"/>
              </a:solidFill>
            </a:endParaRPr>
          </a:p>
          <a:p>
            <a:r>
              <a:rPr lang="en-US" sz="3400" b="1" dirty="0">
                <a:solidFill>
                  <a:schemeClr val="bg1"/>
                </a:solidFill>
              </a:rPr>
              <a:t>Emily Williamson, Financial Aid Director, University of Montana</a:t>
            </a:r>
            <a:endParaRPr lang="en-US" sz="3400" dirty="0">
              <a:solidFill>
                <a:schemeClr val="bg1"/>
              </a:solidFill>
            </a:endParaRPr>
          </a:p>
          <a:p>
            <a:r>
              <a:rPr lang="en-US" sz="3400" b="1" dirty="0">
                <a:solidFill>
                  <a:schemeClr val="bg1"/>
                </a:solidFill>
              </a:rPr>
              <a:t>Dr. Kate Shanley, Native American Studies, University of Montana</a:t>
            </a:r>
            <a:endParaRPr lang="en-US" sz="3400" dirty="0">
              <a:solidFill>
                <a:schemeClr val="bg1"/>
              </a:solidFill>
            </a:endParaRPr>
          </a:p>
          <a:p>
            <a:r>
              <a:rPr lang="en-US" sz="3400" b="1" dirty="0">
                <a:solidFill>
                  <a:schemeClr val="bg1"/>
                </a:solidFill>
              </a:rPr>
              <a:t>Joe McGeshik, Director American Indian Achievement Center, Montana State Billings</a:t>
            </a:r>
            <a:endParaRPr lang="en-US" sz="3400" dirty="0">
              <a:solidFill>
                <a:schemeClr val="bg1"/>
              </a:solidFill>
            </a:endParaRPr>
          </a:p>
          <a:p>
            <a:r>
              <a:rPr lang="en-US" sz="3400" b="1" dirty="0">
                <a:solidFill>
                  <a:schemeClr val="bg1"/>
                </a:solidFill>
              </a:rPr>
              <a:t>Dr. Margarett Campbell, Director of American Indian Education, Montana State University Northern</a:t>
            </a:r>
            <a:endParaRPr lang="en-US" sz="3400" dirty="0">
              <a:solidFill>
                <a:schemeClr val="bg1"/>
              </a:solidFill>
            </a:endParaRPr>
          </a:p>
          <a:p>
            <a:r>
              <a:rPr lang="en-US" sz="3400" b="1" dirty="0">
                <a:solidFill>
                  <a:schemeClr val="bg1"/>
                </a:solidFill>
              </a:rPr>
              <a:t>Katherine Meier, Director of Disability Services &amp; Native American Enrichment Center, Great Falls College</a:t>
            </a:r>
            <a:endParaRPr lang="en-US" sz="3400" dirty="0">
              <a:solidFill>
                <a:schemeClr val="bg1"/>
              </a:solidFill>
            </a:endParaRPr>
          </a:p>
          <a:p>
            <a:r>
              <a:rPr lang="en-US" sz="3400" b="1" dirty="0">
                <a:solidFill>
                  <a:schemeClr val="bg1"/>
                </a:solidFill>
              </a:rPr>
              <a:t>Michelle Guzman, Director American Indian Student Success Center, University of Montana</a:t>
            </a:r>
            <a:endParaRPr lang="en-US" sz="3400" dirty="0">
              <a:solidFill>
                <a:schemeClr val="bg1"/>
              </a:solidFill>
            </a:endParaRPr>
          </a:p>
          <a:p>
            <a:r>
              <a:rPr lang="en-US" sz="3400" b="1" dirty="0">
                <a:solidFill>
                  <a:schemeClr val="bg1"/>
                </a:solidFill>
              </a:rPr>
              <a:t>Ilene Cohen, Director of Student Success and TRIO SSS, University of Montana Western</a:t>
            </a:r>
            <a:endParaRPr lang="en-US" sz="3400" dirty="0">
              <a:solidFill>
                <a:schemeClr val="bg1"/>
              </a:solidFill>
            </a:endParaRPr>
          </a:p>
          <a:p>
            <a:endParaRPr lang="en-US" dirty="0"/>
          </a:p>
        </p:txBody>
      </p:sp>
      <p:sp>
        <p:nvSpPr>
          <p:cNvPr id="4" name="Content Placeholder 3">
            <a:extLst>
              <a:ext uri="{FF2B5EF4-FFF2-40B4-BE49-F238E27FC236}">
                <a16:creationId xmlns:a16="http://schemas.microsoft.com/office/drawing/2014/main" id="{3C5F05B3-0EBF-4319-8019-76B29E3A7B84}"/>
              </a:ext>
            </a:extLst>
          </p:cNvPr>
          <p:cNvSpPr>
            <a:spLocks noGrp="1"/>
          </p:cNvSpPr>
          <p:nvPr>
            <p:ph sz="half" idx="2"/>
          </p:nvPr>
        </p:nvSpPr>
        <p:spPr/>
        <p:txBody>
          <a:bodyPr>
            <a:normAutofit fontScale="47500" lnSpcReduction="20000"/>
          </a:bodyPr>
          <a:lstStyle/>
          <a:p>
            <a:r>
              <a:rPr lang="en-US" sz="3400" b="1" dirty="0">
                <a:solidFill>
                  <a:schemeClr val="bg1"/>
                </a:solidFill>
              </a:rPr>
              <a:t>Corey Sangrey, President, Stone Child College</a:t>
            </a:r>
            <a:endParaRPr lang="en-US" sz="3400" dirty="0">
              <a:solidFill>
                <a:schemeClr val="bg1"/>
              </a:solidFill>
            </a:endParaRPr>
          </a:p>
          <a:p>
            <a:r>
              <a:rPr lang="en-US" sz="3400" b="1" dirty="0">
                <a:solidFill>
                  <a:schemeClr val="bg1"/>
                </a:solidFill>
              </a:rPr>
              <a:t>Mike Jetty, Indian Education Specialist, Montana Office of Public Instruction</a:t>
            </a:r>
            <a:endParaRPr lang="en-US" sz="3400" dirty="0">
              <a:solidFill>
                <a:schemeClr val="bg1"/>
              </a:solidFill>
            </a:endParaRPr>
          </a:p>
          <a:p>
            <a:r>
              <a:rPr lang="en-US" sz="3400" b="1" dirty="0">
                <a:solidFill>
                  <a:schemeClr val="bg1"/>
                </a:solidFill>
              </a:rPr>
              <a:t>Ariel Donohue, Senior Diversity Officer, Montana State University</a:t>
            </a:r>
            <a:endParaRPr lang="en-US" sz="3400" dirty="0">
              <a:solidFill>
                <a:schemeClr val="bg1"/>
              </a:solidFill>
            </a:endParaRPr>
          </a:p>
          <a:p>
            <a:r>
              <a:rPr lang="en-US" sz="3400" b="1" dirty="0">
                <a:solidFill>
                  <a:schemeClr val="bg1"/>
                </a:solidFill>
              </a:rPr>
              <a:t>Dr. Walter Fleming, Native American Studies, Montana State University</a:t>
            </a:r>
            <a:endParaRPr lang="en-US" sz="3400" dirty="0">
              <a:solidFill>
                <a:schemeClr val="bg1"/>
              </a:solidFill>
            </a:endParaRPr>
          </a:p>
          <a:p>
            <a:r>
              <a:rPr lang="en-US" sz="3400" b="1" dirty="0">
                <a:solidFill>
                  <a:schemeClr val="bg1"/>
                </a:solidFill>
              </a:rPr>
              <a:t>Amy Verlanic, Executive Director Education Opportunities Center, Montana Tech</a:t>
            </a:r>
            <a:endParaRPr lang="en-US" sz="3400" dirty="0">
              <a:solidFill>
                <a:schemeClr val="bg1"/>
              </a:solidFill>
            </a:endParaRPr>
          </a:p>
          <a:p>
            <a:r>
              <a:rPr lang="en-US" sz="3400" b="1" dirty="0">
                <a:solidFill>
                  <a:schemeClr val="bg1"/>
                </a:solidFill>
              </a:rPr>
              <a:t>Amber Paulson, Learning Center Director, Flathead Valley Community College		</a:t>
            </a:r>
            <a:endParaRPr lang="en-US" sz="3400" dirty="0">
              <a:solidFill>
                <a:schemeClr val="bg1"/>
              </a:solidFill>
            </a:endParaRPr>
          </a:p>
          <a:p>
            <a:r>
              <a:rPr lang="en-US" sz="3400" b="1" dirty="0">
                <a:solidFill>
                  <a:schemeClr val="bg1"/>
                </a:solidFill>
              </a:rPr>
              <a:t>Dr. Nathan Lindsay, Vice Provost for Academic Affairs, University of Montana</a:t>
            </a:r>
          </a:p>
          <a:p>
            <a:r>
              <a:rPr lang="en-US" sz="3400" b="1" dirty="0">
                <a:solidFill>
                  <a:schemeClr val="bg1"/>
                </a:solidFill>
              </a:rPr>
              <a:t>Kimberley Hayworth, Student Affairs, Montana State University Billings</a:t>
            </a:r>
          </a:p>
          <a:p>
            <a:r>
              <a:rPr lang="en-US" sz="3600" b="1" dirty="0">
                <a:solidFill>
                  <a:schemeClr val="bg1"/>
                </a:solidFill>
              </a:rPr>
              <a:t>Dan Durglo, Vice President Academic Affairs, Salish Kootenai College</a:t>
            </a:r>
            <a:endParaRPr lang="en-US" sz="3600" dirty="0">
              <a:solidFill>
                <a:schemeClr val="bg1"/>
              </a:solidFill>
            </a:endParaRPr>
          </a:p>
          <a:p>
            <a:endParaRPr lang="en-US" sz="3400" b="1" dirty="0">
              <a:solidFill>
                <a:schemeClr val="bg1"/>
              </a:solidFill>
            </a:endParaRPr>
          </a:p>
          <a:p>
            <a:endParaRPr lang="en-US" dirty="0"/>
          </a:p>
        </p:txBody>
      </p:sp>
    </p:spTree>
    <p:extLst>
      <p:ext uri="{BB962C8B-B14F-4D97-AF65-F5344CB8AC3E}">
        <p14:creationId xmlns:p14="http://schemas.microsoft.com/office/powerpoint/2010/main" val="46897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43CD8-286B-4421-B29A-AF61F3089702}"/>
              </a:ext>
            </a:extLst>
          </p:cNvPr>
          <p:cNvSpPr>
            <a:spLocks noGrp="1"/>
          </p:cNvSpPr>
          <p:nvPr>
            <p:ph type="title"/>
          </p:nvPr>
        </p:nvSpPr>
        <p:spPr/>
        <p:txBody>
          <a:bodyPr/>
          <a:lstStyle/>
          <a:p>
            <a:r>
              <a:rPr lang="en-US" dirty="0"/>
              <a:t>AIMA Council Recommendations</a:t>
            </a:r>
          </a:p>
        </p:txBody>
      </p:sp>
      <p:sp>
        <p:nvSpPr>
          <p:cNvPr id="3" name="Content Placeholder 2">
            <a:extLst>
              <a:ext uri="{FF2B5EF4-FFF2-40B4-BE49-F238E27FC236}">
                <a16:creationId xmlns:a16="http://schemas.microsoft.com/office/drawing/2014/main" id="{E9D988AD-7E73-444F-8E5A-BD31D921C17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8254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965E4D-9825-433C-BFDF-D1D81CAC3A9A}"/>
              </a:ext>
            </a:extLst>
          </p:cNvPr>
          <p:cNvSpPr/>
          <p:nvPr/>
        </p:nvSpPr>
        <p:spPr>
          <a:xfrm>
            <a:off x="770709" y="335846"/>
            <a:ext cx="10489474" cy="5386090"/>
          </a:xfrm>
          <a:prstGeom prst="rect">
            <a:avLst/>
          </a:prstGeom>
        </p:spPr>
        <p:txBody>
          <a:bodyPr wrap="square">
            <a:spAutoFit/>
          </a:bodyPr>
          <a:lstStyle/>
          <a:p>
            <a:pPr marL="457200" indent="-457200">
              <a:buAutoNum type="arabicParenR"/>
            </a:pPr>
            <a:r>
              <a:rPr lang="en-US" b="1" dirty="0">
                <a:solidFill>
                  <a:schemeClr val="bg1"/>
                </a:solidFill>
              </a:rPr>
              <a:t>Identify an individual at each campus who is at a more senior level who will serve point of contact for American Indian students. This person will work with college/university leadership to advise retention and completion strategies for American Indian students. The individual will also be available as a first point of contact to guide American Indian students to the appropriate college personnel as needed to address problems or specific needs.</a:t>
            </a:r>
          </a:p>
          <a:p>
            <a:endParaRPr lang="en-US" b="1" dirty="0">
              <a:solidFill>
                <a:schemeClr val="bg1"/>
              </a:solidFill>
            </a:endParaRPr>
          </a:p>
          <a:p>
            <a:pPr marL="457200" indent="-457200"/>
            <a:r>
              <a:rPr lang="en-US" b="1" dirty="0">
                <a:solidFill>
                  <a:schemeClr val="bg1"/>
                </a:solidFill>
              </a:rPr>
              <a:t>2) 	Assign departmental points of contact who have the unique “cultural perspective” to serve American Indian students most effectively in the areas of (these efforts will be coordinated by the individual identified in recommendation #1): a. Financial Aid b. Residence Life and Housing c. Admissions d. Students Health and Counseling e. Registrar f. Human Resources g. Advising</a:t>
            </a:r>
          </a:p>
          <a:p>
            <a:endParaRPr lang="en-US" b="1" dirty="0">
              <a:solidFill>
                <a:schemeClr val="bg1"/>
              </a:solidFill>
            </a:endParaRPr>
          </a:p>
          <a:p>
            <a:pPr marL="457200" indent="-457200"/>
            <a:r>
              <a:rPr lang="en-US" b="1" dirty="0">
                <a:solidFill>
                  <a:schemeClr val="bg1"/>
                </a:solidFill>
              </a:rPr>
              <a:t>3) 	Collect and share basic data on American Indian students relative to improving the use of data and information to investigate American Indian enrollment and student success. </a:t>
            </a:r>
          </a:p>
          <a:p>
            <a:pPr marL="457200" indent="-457200"/>
            <a:endParaRPr lang="en-US" b="1" dirty="0">
              <a:solidFill>
                <a:schemeClr val="bg1"/>
              </a:solidFill>
            </a:endParaRPr>
          </a:p>
          <a:p>
            <a:pPr marL="457200" indent="-457200"/>
            <a:r>
              <a:rPr lang="en-US" b="1" dirty="0">
                <a:solidFill>
                  <a:schemeClr val="bg1"/>
                </a:solidFill>
              </a:rPr>
              <a:t>4) 	Provide a common American Indian cultural and sensitivity professional development for all faculty and staff. </a:t>
            </a:r>
          </a:p>
          <a:p>
            <a:pPr marL="457200" indent="-457200"/>
            <a:endParaRPr lang="en-US" b="1" dirty="0">
              <a:solidFill>
                <a:schemeClr val="bg1"/>
              </a:solidFill>
            </a:endParaRPr>
          </a:p>
          <a:p>
            <a:pPr marL="457200" indent="-457200"/>
            <a:r>
              <a:rPr lang="en-US" b="1" dirty="0">
                <a:solidFill>
                  <a:schemeClr val="bg1"/>
                </a:solidFill>
              </a:rPr>
              <a:t>5)	 Request campuses to incorporate American Indian professional development referenced in recommendation #4 in all new employee orientation </a:t>
            </a:r>
            <a:r>
              <a:rPr lang="en-US" sz="2000" b="1" dirty="0">
                <a:solidFill>
                  <a:schemeClr val="bg1"/>
                </a:solidFill>
              </a:rPr>
              <a:t>including faculty. </a:t>
            </a:r>
          </a:p>
        </p:txBody>
      </p:sp>
    </p:spTree>
    <p:extLst>
      <p:ext uri="{BB962C8B-B14F-4D97-AF65-F5344CB8AC3E}">
        <p14:creationId xmlns:p14="http://schemas.microsoft.com/office/powerpoint/2010/main" val="3248561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CFD29-8521-4BDD-A818-D270F4407CB3}"/>
              </a:ext>
            </a:extLst>
          </p:cNvPr>
          <p:cNvSpPr>
            <a:spLocks noGrp="1"/>
          </p:cNvSpPr>
          <p:nvPr>
            <p:ph type="title"/>
          </p:nvPr>
        </p:nvSpPr>
        <p:spPr/>
        <p:txBody>
          <a:bodyPr/>
          <a:lstStyle/>
          <a:p>
            <a:r>
              <a:rPr lang="en-US" dirty="0"/>
              <a:t>American Indian Student Enrollment</a:t>
            </a:r>
          </a:p>
        </p:txBody>
      </p:sp>
      <p:pic>
        <p:nvPicPr>
          <p:cNvPr id="7" name="Content Placeholder 6" descr="Chart, line chart&#10;&#10;Description automatically generated">
            <a:extLst>
              <a:ext uri="{FF2B5EF4-FFF2-40B4-BE49-F238E27FC236}">
                <a16:creationId xmlns:a16="http://schemas.microsoft.com/office/drawing/2014/main" id="{030F012A-1ABE-4A23-908C-D59915DD41FE}"/>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2096052"/>
            <a:ext cx="5181600" cy="2665895"/>
          </a:xfrm>
        </p:spPr>
      </p:pic>
      <p:sp>
        <p:nvSpPr>
          <p:cNvPr id="8" name="Content Placeholder 7">
            <a:extLst>
              <a:ext uri="{FF2B5EF4-FFF2-40B4-BE49-F238E27FC236}">
                <a16:creationId xmlns:a16="http://schemas.microsoft.com/office/drawing/2014/main" id="{597EAE26-E672-4C5C-B144-D5F4672F27D7}"/>
              </a:ext>
            </a:extLst>
          </p:cNvPr>
          <p:cNvSpPr>
            <a:spLocks noGrp="1"/>
          </p:cNvSpPr>
          <p:nvPr>
            <p:ph sz="half" idx="2"/>
          </p:nvPr>
        </p:nvSpPr>
        <p:spPr/>
        <p:txBody>
          <a:bodyPr/>
          <a:lstStyle/>
          <a:p>
            <a:r>
              <a:rPr lang="en-US" dirty="0">
                <a:solidFill>
                  <a:schemeClr val="bg1"/>
                </a:solidFill>
              </a:rPr>
              <a:t>American Indian Enrollment now at 5.8% of MUS student enrollment</a:t>
            </a:r>
          </a:p>
          <a:p>
            <a:r>
              <a:rPr lang="en-US" dirty="0">
                <a:solidFill>
                  <a:schemeClr val="bg1"/>
                </a:solidFill>
              </a:rPr>
              <a:t>2018-19 at 5.5% </a:t>
            </a:r>
          </a:p>
          <a:p>
            <a:endParaRPr lang="en-US" dirty="0"/>
          </a:p>
          <a:p>
            <a:pPr marL="0" indent="0">
              <a:buNone/>
            </a:pPr>
            <a:r>
              <a:rPr lang="en-US" dirty="0"/>
              <a:t> </a:t>
            </a:r>
          </a:p>
        </p:txBody>
      </p:sp>
    </p:spTree>
    <p:extLst>
      <p:ext uri="{BB962C8B-B14F-4D97-AF65-F5344CB8AC3E}">
        <p14:creationId xmlns:p14="http://schemas.microsoft.com/office/powerpoint/2010/main" val="153092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CFD29-8521-4BDD-A818-D270F4407CB3}"/>
              </a:ext>
            </a:extLst>
          </p:cNvPr>
          <p:cNvSpPr>
            <a:spLocks noGrp="1"/>
          </p:cNvSpPr>
          <p:nvPr>
            <p:ph type="title"/>
          </p:nvPr>
        </p:nvSpPr>
        <p:spPr/>
        <p:txBody>
          <a:bodyPr/>
          <a:lstStyle/>
          <a:p>
            <a:r>
              <a:rPr lang="en-US" dirty="0"/>
              <a:t>MUS Campus Retention</a:t>
            </a:r>
          </a:p>
        </p:txBody>
      </p:sp>
      <p:pic>
        <p:nvPicPr>
          <p:cNvPr id="9" name="Content Placeholder 8" descr="Two Year Campus Retention&#10;">
            <a:extLst>
              <a:ext uri="{FF2B5EF4-FFF2-40B4-BE49-F238E27FC236}">
                <a16:creationId xmlns:a16="http://schemas.microsoft.com/office/drawing/2014/main" id="{08F8AE47-F694-44A3-952F-3E4E0E6BF48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950598"/>
            <a:ext cx="5181600" cy="3635880"/>
          </a:xfrm>
        </p:spPr>
      </p:pic>
      <p:sp>
        <p:nvSpPr>
          <p:cNvPr id="10" name="Content Placeholder 9">
            <a:extLst>
              <a:ext uri="{FF2B5EF4-FFF2-40B4-BE49-F238E27FC236}">
                <a16:creationId xmlns:a16="http://schemas.microsoft.com/office/drawing/2014/main" id="{687556B9-F7A6-4471-BDCA-CD2712D114A5}"/>
              </a:ext>
            </a:extLst>
          </p:cNvPr>
          <p:cNvSpPr>
            <a:spLocks noGrp="1"/>
          </p:cNvSpPr>
          <p:nvPr>
            <p:ph sz="half" idx="2"/>
          </p:nvPr>
        </p:nvSpPr>
        <p:spPr/>
        <p:txBody>
          <a:bodyPr/>
          <a:lstStyle/>
          <a:p>
            <a:r>
              <a:rPr lang="en-US" dirty="0">
                <a:solidFill>
                  <a:schemeClr val="bg1"/>
                </a:solidFill>
              </a:rPr>
              <a:t>Slight increase in overall retention rates from last year from 53.1% to 54.9%</a:t>
            </a:r>
          </a:p>
          <a:p>
            <a:r>
              <a:rPr lang="en-US" dirty="0">
                <a:solidFill>
                  <a:schemeClr val="bg1"/>
                </a:solidFill>
              </a:rPr>
              <a:t>Flagship Retention increased from 60.8% (2019) to 63.4.% (2020) </a:t>
            </a:r>
          </a:p>
          <a:p>
            <a:r>
              <a:rPr lang="en-US" dirty="0">
                <a:solidFill>
                  <a:schemeClr val="bg1"/>
                </a:solidFill>
              </a:rPr>
              <a:t>Two Year Campus Retention increased from 44.2% in 2019 to 49.5% in 2020</a:t>
            </a:r>
          </a:p>
        </p:txBody>
      </p:sp>
    </p:spTree>
    <p:extLst>
      <p:ext uri="{BB962C8B-B14F-4D97-AF65-F5344CB8AC3E}">
        <p14:creationId xmlns:p14="http://schemas.microsoft.com/office/powerpoint/2010/main" val="1695431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1759270-4263-41E0-A3EF-69C955335D6F}"/>
              </a:ext>
            </a:extLst>
          </p:cNvPr>
          <p:cNvSpPr>
            <a:spLocks noGrp="1"/>
          </p:cNvSpPr>
          <p:nvPr>
            <p:ph type="title"/>
          </p:nvPr>
        </p:nvSpPr>
        <p:spPr/>
        <p:txBody>
          <a:bodyPr/>
          <a:lstStyle/>
          <a:p>
            <a:r>
              <a:rPr lang="en-US" dirty="0"/>
              <a:t>Bachelor’s Graduation Rates</a:t>
            </a:r>
          </a:p>
        </p:txBody>
      </p:sp>
      <p:pic>
        <p:nvPicPr>
          <p:cNvPr id="5" name="Content Placeholder 4" descr="Chart, bar chart&#10;&#10;Description automatically generated">
            <a:extLst>
              <a:ext uri="{FF2B5EF4-FFF2-40B4-BE49-F238E27FC236}">
                <a16:creationId xmlns:a16="http://schemas.microsoft.com/office/drawing/2014/main" id="{235A0EFD-5E7F-4959-B1F2-68EB3E20EDF7}"/>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53741" y="2012518"/>
            <a:ext cx="5181600" cy="3491018"/>
          </a:xfrm>
        </p:spPr>
      </p:pic>
      <p:sp>
        <p:nvSpPr>
          <p:cNvPr id="7" name="Content Placeholder 6">
            <a:extLst>
              <a:ext uri="{FF2B5EF4-FFF2-40B4-BE49-F238E27FC236}">
                <a16:creationId xmlns:a16="http://schemas.microsoft.com/office/drawing/2014/main" id="{D38A8768-79C9-45B3-954B-FC3DFE8E0FA3}"/>
              </a:ext>
            </a:extLst>
          </p:cNvPr>
          <p:cNvSpPr>
            <a:spLocks noGrp="1"/>
          </p:cNvSpPr>
          <p:nvPr>
            <p:ph sz="half" idx="2"/>
          </p:nvPr>
        </p:nvSpPr>
        <p:spPr/>
        <p:txBody>
          <a:bodyPr/>
          <a:lstStyle/>
          <a:p>
            <a:r>
              <a:rPr lang="en-US" dirty="0">
                <a:solidFill>
                  <a:schemeClr val="bg1"/>
                </a:solidFill>
              </a:rPr>
              <a:t>4 and 6 year graduation rates continue to rise</a:t>
            </a:r>
          </a:p>
          <a:p>
            <a:r>
              <a:rPr lang="en-US" dirty="0">
                <a:solidFill>
                  <a:schemeClr val="bg1"/>
                </a:solidFill>
              </a:rPr>
              <a:t>4 year graduation rates grew by 9.8% </a:t>
            </a:r>
          </a:p>
        </p:txBody>
      </p:sp>
      <p:sp>
        <p:nvSpPr>
          <p:cNvPr id="8" name="Oval 7">
            <a:extLst>
              <a:ext uri="{FF2B5EF4-FFF2-40B4-BE49-F238E27FC236}">
                <a16:creationId xmlns:a16="http://schemas.microsoft.com/office/drawing/2014/main" id="{ED4738B8-5460-4C12-9E0A-D702142EFD59}"/>
              </a:ext>
            </a:extLst>
          </p:cNvPr>
          <p:cNvSpPr/>
          <p:nvPr/>
        </p:nvSpPr>
        <p:spPr>
          <a:xfrm>
            <a:off x="1966128" y="4252051"/>
            <a:ext cx="570155" cy="462579"/>
          </a:xfrm>
          <a:prstGeom prst="ellipse">
            <a:avLst/>
          </a:prstGeom>
          <a:noFill/>
          <a:ln>
            <a:solidFill>
              <a:srgbClr val="AE31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FC5EA802-51D8-47AF-8850-88F13804A49C}"/>
              </a:ext>
            </a:extLst>
          </p:cNvPr>
          <p:cNvSpPr/>
          <p:nvPr/>
        </p:nvSpPr>
        <p:spPr>
          <a:xfrm flipH="1">
            <a:off x="3848669" y="3889612"/>
            <a:ext cx="805218" cy="724878"/>
          </a:xfrm>
          <a:prstGeom prst="ellipse">
            <a:avLst/>
          </a:prstGeom>
          <a:noFill/>
          <a:ln>
            <a:solidFill>
              <a:srgbClr val="AE31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0440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EEABB-097B-C445-9D4F-93324BCB28DA}"/>
              </a:ext>
            </a:extLst>
          </p:cNvPr>
          <p:cNvSpPr>
            <a:spLocks noGrp="1"/>
          </p:cNvSpPr>
          <p:nvPr>
            <p:ph type="title"/>
          </p:nvPr>
        </p:nvSpPr>
        <p:spPr>
          <a:xfrm>
            <a:off x="524256" y="491260"/>
            <a:ext cx="6594189" cy="1625210"/>
          </a:xfrm>
        </p:spPr>
        <p:txBody>
          <a:bodyPr vert="horz" lIns="91440" tIns="45720" rIns="91440" bIns="45720" rtlCol="0" anchor="ctr">
            <a:normAutofit/>
          </a:bodyPr>
          <a:lstStyle/>
          <a:p>
            <a:pPr algn="l"/>
            <a:r>
              <a:rPr lang="en-US" dirty="0">
                <a:solidFill>
                  <a:srgbClr val="FFFFFF"/>
                </a:solidFill>
                <a:latin typeface="+mj-lt"/>
              </a:rPr>
              <a:t>Associates Graduation Rates</a:t>
            </a:r>
          </a:p>
        </p:txBody>
      </p:sp>
      <p:pic>
        <p:nvPicPr>
          <p:cNvPr id="9" name="Content Placeholder 8">
            <a:extLst>
              <a:ext uri="{FF2B5EF4-FFF2-40B4-BE49-F238E27FC236}">
                <a16:creationId xmlns:a16="http://schemas.microsoft.com/office/drawing/2014/main" id="{C72EE80A-9C1E-C842-A20A-ED4B788781A8}"/>
              </a:ext>
            </a:extLst>
          </p:cNvPr>
          <p:cNvPicPr>
            <a:picLocks noGrp="1"/>
          </p:cNvPicPr>
          <p:nvPr>
            <p:ph sz="half" idx="1"/>
          </p:nvPr>
        </p:nvPicPr>
        <p:blipFill rotWithShape="1">
          <a:blip r:embed="rId2">
            <a:extLst>
              <a:ext uri="{28A0092B-C50C-407E-A947-70E740481C1C}">
                <a14:useLocalDpi xmlns:a14="http://schemas.microsoft.com/office/drawing/2010/main" val="0"/>
              </a:ext>
            </a:extLst>
          </a:blip>
          <a:stretch/>
        </p:blipFill>
        <p:spPr>
          <a:xfrm>
            <a:off x="1230550" y="2116470"/>
            <a:ext cx="5181600" cy="2734386"/>
          </a:xfrm>
          <a:prstGeom prst="rect">
            <a:avLst/>
          </a:prstGeom>
        </p:spPr>
      </p:pic>
      <p:sp>
        <p:nvSpPr>
          <p:cNvPr id="4" name="Content Placeholder 3">
            <a:extLst>
              <a:ext uri="{FF2B5EF4-FFF2-40B4-BE49-F238E27FC236}">
                <a16:creationId xmlns:a16="http://schemas.microsoft.com/office/drawing/2014/main" id="{C0247B70-4ACF-BC41-A5AE-132106843C74}"/>
              </a:ext>
            </a:extLst>
          </p:cNvPr>
          <p:cNvSpPr>
            <a:spLocks noGrp="1"/>
          </p:cNvSpPr>
          <p:nvPr>
            <p:ph sz="half" idx="2"/>
          </p:nvPr>
        </p:nvSpPr>
        <p:spPr>
          <a:xfrm>
            <a:off x="6716685" y="917725"/>
            <a:ext cx="4737374" cy="4852362"/>
          </a:xfrm>
        </p:spPr>
        <p:txBody>
          <a:bodyPr vert="horz" lIns="91440" tIns="45720" rIns="91440" bIns="45720" rtlCol="0" anchor="ctr">
            <a:normAutofit/>
          </a:bodyPr>
          <a:lstStyle/>
          <a:p>
            <a:r>
              <a:rPr lang="en-US" sz="2400" dirty="0">
                <a:solidFill>
                  <a:srgbClr val="FFFFFF"/>
                </a:solidFill>
                <a:latin typeface="+mn-lt"/>
              </a:rPr>
              <a:t>Two Year holding steady for last two years</a:t>
            </a:r>
          </a:p>
          <a:p>
            <a:r>
              <a:rPr lang="en-US" sz="2400" dirty="0">
                <a:solidFill>
                  <a:srgbClr val="FFFFFF"/>
                </a:solidFill>
                <a:latin typeface="+mn-lt"/>
              </a:rPr>
              <a:t>Four Year increasing steadily over the last three years.</a:t>
            </a:r>
          </a:p>
          <a:p>
            <a:pPr marL="0" indent="0">
              <a:buNone/>
            </a:pPr>
            <a:endParaRPr lang="en-US" sz="2000" dirty="0">
              <a:solidFill>
                <a:srgbClr val="FFFFFF"/>
              </a:solidFill>
              <a:latin typeface="+mn-lt"/>
            </a:endParaRPr>
          </a:p>
        </p:txBody>
      </p:sp>
      <p:sp>
        <p:nvSpPr>
          <p:cNvPr id="10" name="Oval 9">
            <a:extLst>
              <a:ext uri="{FF2B5EF4-FFF2-40B4-BE49-F238E27FC236}">
                <a16:creationId xmlns:a16="http://schemas.microsoft.com/office/drawing/2014/main" id="{9EC46330-431C-2C41-BC08-E8D48FB85C74}"/>
              </a:ext>
            </a:extLst>
          </p:cNvPr>
          <p:cNvSpPr/>
          <p:nvPr/>
        </p:nvSpPr>
        <p:spPr>
          <a:xfrm>
            <a:off x="5273273" y="2535411"/>
            <a:ext cx="1138877" cy="89358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9A65E995-6141-CB4C-86A3-3F827C854C15}"/>
              </a:ext>
            </a:extLst>
          </p:cNvPr>
          <p:cNvSpPr/>
          <p:nvPr/>
        </p:nvSpPr>
        <p:spPr>
          <a:xfrm>
            <a:off x="2809702" y="3873731"/>
            <a:ext cx="498763" cy="4488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66076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D462B-E66A-EE4B-859C-6B918C7CE19A}"/>
              </a:ext>
            </a:extLst>
          </p:cNvPr>
          <p:cNvSpPr>
            <a:spLocks noGrp="1"/>
          </p:cNvSpPr>
          <p:nvPr>
            <p:ph type="title"/>
          </p:nvPr>
        </p:nvSpPr>
        <p:spPr/>
        <p:txBody>
          <a:bodyPr/>
          <a:lstStyle/>
          <a:p>
            <a:r>
              <a:rPr lang="en-US" u="sng" dirty="0"/>
              <a:t>Employees</a:t>
            </a:r>
          </a:p>
        </p:txBody>
      </p:sp>
      <p:sp>
        <p:nvSpPr>
          <p:cNvPr id="3" name="Content Placeholder 2">
            <a:extLst>
              <a:ext uri="{FF2B5EF4-FFF2-40B4-BE49-F238E27FC236}">
                <a16:creationId xmlns:a16="http://schemas.microsoft.com/office/drawing/2014/main" id="{EFD57AA4-9502-AB42-BFB5-36D1F1AB7228}"/>
              </a:ext>
            </a:extLst>
          </p:cNvPr>
          <p:cNvSpPr>
            <a:spLocks noGrp="1"/>
          </p:cNvSpPr>
          <p:nvPr>
            <p:ph idx="1"/>
          </p:nvPr>
        </p:nvSpPr>
        <p:spPr/>
        <p:txBody>
          <a:bodyPr/>
          <a:lstStyle/>
          <a:p>
            <a:r>
              <a:rPr lang="en-US" dirty="0"/>
              <a:t>2017-18				2.6%/275</a:t>
            </a:r>
          </a:p>
          <a:p>
            <a:r>
              <a:rPr lang="en-US" dirty="0"/>
              <a:t>2018-19				2.8%/293</a:t>
            </a:r>
          </a:p>
          <a:p>
            <a:r>
              <a:rPr lang="en-US" dirty="0"/>
              <a:t>2019-20				3.0%/314</a:t>
            </a:r>
          </a:p>
          <a:p>
            <a:endParaRPr lang="en-US" dirty="0"/>
          </a:p>
        </p:txBody>
      </p:sp>
    </p:spTree>
    <p:extLst>
      <p:ext uri="{BB962C8B-B14F-4D97-AF65-F5344CB8AC3E}">
        <p14:creationId xmlns:p14="http://schemas.microsoft.com/office/powerpoint/2010/main" val="749064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14789</TotalTime>
  <Words>892</Words>
  <Application>Microsoft Office PowerPoint</Application>
  <PresentationFormat>Widescreen</PresentationFormat>
  <Paragraphs>102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Century Gothic</vt:lpstr>
      <vt:lpstr>Office Theme</vt:lpstr>
      <vt:lpstr>American Indian and Minority Achievement in the Montana University System</vt:lpstr>
      <vt:lpstr>AIMA Council Membership 2020-2021</vt:lpstr>
      <vt:lpstr>AIMA Council Recommendations</vt:lpstr>
      <vt:lpstr>PowerPoint Presentation</vt:lpstr>
      <vt:lpstr>American Indian Student Enrollment</vt:lpstr>
      <vt:lpstr>MUS Campus Retention</vt:lpstr>
      <vt:lpstr>Bachelor’s Graduation Rates</vt:lpstr>
      <vt:lpstr>Associates Graduation Rates</vt:lpstr>
      <vt:lpstr>Employees</vt:lpstr>
      <vt:lpstr>PowerPoint Presentation</vt:lpstr>
      <vt:lpstr>Montana GEAR UP First Year Services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Power, Rebecca</dc:creator>
  <cp:lastModifiedBy>Bacon, Ivy</cp:lastModifiedBy>
  <cp:revision>20</cp:revision>
  <cp:lastPrinted>2021-03-16T14:52:41Z</cp:lastPrinted>
  <dcterms:created xsi:type="dcterms:W3CDTF">2020-10-13T02:07:47Z</dcterms:created>
  <dcterms:modified xsi:type="dcterms:W3CDTF">2021-03-30T22:10:08Z</dcterms:modified>
</cp:coreProperties>
</file>